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Helvetica World Bold" panose="020B0604020202020204" charset="-128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nva Sans Bold" panose="020B0604020202020204" charset="0"/>
      <p:regular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Roboto Bold" panose="02000000000000000000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28" y="-146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3.svg"/><Relationship Id="rId5" Type="http://schemas.openxmlformats.org/officeDocument/2006/relationships/image" Target="../media/image2.svg"/><Relationship Id="rId10" Type="http://schemas.openxmlformats.org/officeDocument/2006/relationships/image" Target="../media/image62.png"/><Relationship Id="rId4" Type="http://schemas.openxmlformats.org/officeDocument/2006/relationships/image" Target="../media/image1.png"/><Relationship Id="rId9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image" Target="../media/image4.svg"/><Relationship Id="rId7" Type="http://schemas.openxmlformats.org/officeDocument/2006/relationships/image" Target="../media/image6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9.jpeg"/><Relationship Id="rId5" Type="http://schemas.openxmlformats.org/officeDocument/2006/relationships/image" Target="../media/image2.svg"/><Relationship Id="rId10" Type="http://schemas.openxmlformats.org/officeDocument/2006/relationships/image" Target="../media/image68.jpeg"/><Relationship Id="rId4" Type="http://schemas.openxmlformats.org/officeDocument/2006/relationships/image" Target="../media/image1.png"/><Relationship Id="rId9" Type="http://schemas.openxmlformats.org/officeDocument/2006/relationships/image" Target="../media/image6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12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6.svg"/><Relationship Id="rId5" Type="http://schemas.openxmlformats.org/officeDocument/2006/relationships/image" Target="../media/image2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12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4.png"/><Relationship Id="rId5" Type="http://schemas.openxmlformats.org/officeDocument/2006/relationships/image" Target="../media/image2.svg"/><Relationship Id="rId10" Type="http://schemas.openxmlformats.org/officeDocument/2006/relationships/image" Target="../media/image23.svg"/><Relationship Id="rId4" Type="http://schemas.openxmlformats.org/officeDocument/2006/relationships/image" Target="../media/image1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12" Type="http://schemas.openxmlformats.org/officeDocument/2006/relationships/image" Target="../media/image2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8.png"/><Relationship Id="rId5" Type="http://schemas.openxmlformats.org/officeDocument/2006/relationships/image" Target="../media/image2.svg"/><Relationship Id="rId10" Type="http://schemas.openxmlformats.org/officeDocument/2006/relationships/image" Target="../media/image27.png"/><Relationship Id="rId4" Type="http://schemas.openxmlformats.org/officeDocument/2006/relationships/image" Target="../media/image1.png"/><Relationship Id="rId9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32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31.png"/><Relationship Id="rId5" Type="http://schemas.openxmlformats.org/officeDocument/2006/relationships/image" Target="../media/image1.png"/><Relationship Id="rId10" Type="http://schemas.openxmlformats.org/officeDocument/2006/relationships/image" Target="../media/image14.svg"/><Relationship Id="rId4" Type="http://schemas.openxmlformats.org/officeDocument/2006/relationships/image" Target="../media/image4.sv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3" Type="http://schemas.openxmlformats.org/officeDocument/2006/relationships/image" Target="../media/image2.sv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4.svg"/><Relationship Id="rId10" Type="http://schemas.openxmlformats.org/officeDocument/2006/relationships/image" Target="../media/image37.svg"/><Relationship Id="rId4" Type="http://schemas.openxmlformats.org/officeDocument/2006/relationships/image" Target="../media/image3.png"/><Relationship Id="rId9" Type="http://schemas.openxmlformats.org/officeDocument/2006/relationships/image" Target="../media/image36.png"/><Relationship Id="rId14" Type="http://schemas.openxmlformats.org/officeDocument/2006/relationships/image" Target="../media/image4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7.png"/><Relationship Id="rId3" Type="http://schemas.openxmlformats.org/officeDocument/2006/relationships/image" Target="../media/image4.svg"/><Relationship Id="rId7" Type="http://schemas.openxmlformats.org/officeDocument/2006/relationships/image" Target="../media/image43.svg"/><Relationship Id="rId12" Type="http://schemas.openxmlformats.org/officeDocument/2006/relationships/image" Target="../media/image46.svg"/><Relationship Id="rId2" Type="http://schemas.openxmlformats.org/officeDocument/2006/relationships/image" Target="../media/image3.png"/><Relationship Id="rId16" Type="http://schemas.openxmlformats.org/officeDocument/2006/relationships/image" Target="../media/image5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5.png"/><Relationship Id="rId5" Type="http://schemas.openxmlformats.org/officeDocument/2006/relationships/image" Target="../media/image6.sv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5.png"/><Relationship Id="rId9" Type="http://schemas.openxmlformats.org/officeDocument/2006/relationships/image" Target="../media/image8.svg"/><Relationship Id="rId1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54.png"/><Relationship Id="rId5" Type="http://schemas.openxmlformats.org/officeDocument/2006/relationships/image" Target="../media/image4.svg"/><Relationship Id="rId10" Type="http://schemas.openxmlformats.org/officeDocument/2006/relationships/image" Target="../media/image53.jpeg"/><Relationship Id="rId4" Type="http://schemas.openxmlformats.org/officeDocument/2006/relationships/image" Target="../media/image3.png"/><Relationship Id="rId9" Type="http://schemas.openxmlformats.org/officeDocument/2006/relationships/image" Target="../media/image5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B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97147" y="4171690"/>
            <a:ext cx="10173221" cy="10173221"/>
          </a:xfrm>
          <a:custGeom>
            <a:avLst/>
            <a:gdLst/>
            <a:ahLst/>
            <a:cxnLst/>
            <a:rect l="l" t="t" r="r" b="b"/>
            <a:pathLst>
              <a:path w="10173221" h="10173221">
                <a:moveTo>
                  <a:pt x="0" y="0"/>
                </a:moveTo>
                <a:lnTo>
                  <a:pt x="10173221" y="0"/>
                </a:lnTo>
                <a:lnTo>
                  <a:pt x="10173221" y="10173220"/>
                </a:lnTo>
                <a:lnTo>
                  <a:pt x="0" y="10173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753756" y="1276985"/>
            <a:ext cx="17011089" cy="17011089"/>
          </a:xfrm>
          <a:custGeom>
            <a:avLst/>
            <a:gdLst/>
            <a:ahLst/>
            <a:cxnLst/>
            <a:rect l="l" t="t" r="r" b="b"/>
            <a:pathLst>
              <a:path w="17011089" h="17011089">
                <a:moveTo>
                  <a:pt x="0" y="0"/>
                </a:moveTo>
                <a:lnTo>
                  <a:pt x="17011088" y="0"/>
                </a:lnTo>
                <a:lnTo>
                  <a:pt x="17011088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-10235127" y="-9404564"/>
            <a:ext cx="16376864" cy="16376864"/>
          </a:xfrm>
          <a:custGeom>
            <a:avLst/>
            <a:gdLst/>
            <a:ahLst/>
            <a:cxnLst/>
            <a:rect l="l" t="t" r="r" b="b"/>
            <a:pathLst>
              <a:path w="16376864" h="16376864">
                <a:moveTo>
                  <a:pt x="0" y="0"/>
                </a:moveTo>
                <a:lnTo>
                  <a:pt x="16376863" y="0"/>
                </a:lnTo>
                <a:lnTo>
                  <a:pt x="16376863" y="16376864"/>
                </a:lnTo>
                <a:lnTo>
                  <a:pt x="0" y="163768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512513" y="8180050"/>
            <a:ext cx="2265634" cy="835414"/>
            <a:chOff x="0" y="0"/>
            <a:chExt cx="596710" cy="2200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6710" cy="220027"/>
            </a:xfrm>
            <a:custGeom>
              <a:avLst/>
              <a:gdLst/>
              <a:ahLst/>
              <a:cxnLst/>
              <a:rect l="l" t="t" r="r" b="b"/>
              <a:pathLst>
                <a:path w="596710" h="220027">
                  <a:moveTo>
                    <a:pt x="110013" y="0"/>
                  </a:moveTo>
                  <a:lnTo>
                    <a:pt x="486697" y="0"/>
                  </a:lnTo>
                  <a:cubicBezTo>
                    <a:pt x="547456" y="0"/>
                    <a:pt x="596710" y="49255"/>
                    <a:pt x="596710" y="110013"/>
                  </a:cubicBezTo>
                  <a:lnTo>
                    <a:pt x="596710" y="110013"/>
                  </a:lnTo>
                  <a:cubicBezTo>
                    <a:pt x="596710" y="170772"/>
                    <a:pt x="547456" y="220027"/>
                    <a:pt x="486697" y="220027"/>
                  </a:cubicBezTo>
                  <a:lnTo>
                    <a:pt x="110013" y="220027"/>
                  </a:lnTo>
                  <a:cubicBezTo>
                    <a:pt x="49255" y="220027"/>
                    <a:pt x="0" y="170772"/>
                    <a:pt x="0" y="110013"/>
                  </a:cubicBezTo>
                  <a:lnTo>
                    <a:pt x="0" y="110013"/>
                  </a:lnTo>
                  <a:cubicBezTo>
                    <a:pt x="0" y="49255"/>
                    <a:pt x="49255" y="0"/>
                    <a:pt x="110013" y="0"/>
                  </a:cubicBezTo>
                  <a:close/>
                </a:path>
              </a:pathLst>
            </a:custGeom>
            <a:solidFill>
              <a:srgbClr val="00FFF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96710" cy="258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876944" y="8442815"/>
            <a:ext cx="218106" cy="271783"/>
          </a:xfrm>
          <a:custGeom>
            <a:avLst/>
            <a:gdLst/>
            <a:ahLst/>
            <a:cxnLst/>
            <a:rect l="l" t="t" r="r" b="b"/>
            <a:pathLst>
              <a:path w="218106" h="271783">
                <a:moveTo>
                  <a:pt x="0" y="0"/>
                </a:moveTo>
                <a:lnTo>
                  <a:pt x="218106" y="0"/>
                </a:lnTo>
                <a:lnTo>
                  <a:pt x="218106" y="271783"/>
                </a:lnTo>
                <a:lnTo>
                  <a:pt x="0" y="2717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8000905" y="1392478"/>
            <a:ext cx="1137396" cy="47625"/>
            <a:chOff x="0" y="0"/>
            <a:chExt cx="299561" cy="1254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9561" cy="12543"/>
            </a:xfrm>
            <a:custGeom>
              <a:avLst/>
              <a:gdLst/>
              <a:ahLst/>
              <a:cxnLst/>
              <a:rect l="l" t="t" r="r" b="b"/>
              <a:pathLst>
                <a:path w="299561" h="12543">
                  <a:moveTo>
                    <a:pt x="0" y="0"/>
                  </a:moveTo>
                  <a:lnTo>
                    <a:pt x="299561" y="0"/>
                  </a:lnTo>
                  <a:lnTo>
                    <a:pt x="2995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FFFFF"/>
            </a:solidFill>
            <a:ln w="266700"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99561" cy="50643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385510" y="2064684"/>
            <a:ext cx="7193616" cy="7193616"/>
          </a:xfrm>
          <a:custGeom>
            <a:avLst/>
            <a:gdLst/>
            <a:ahLst/>
            <a:cxnLst/>
            <a:rect l="l" t="t" r="r" b="b"/>
            <a:pathLst>
              <a:path w="7193616" h="7193616">
                <a:moveTo>
                  <a:pt x="0" y="0"/>
                </a:moveTo>
                <a:lnTo>
                  <a:pt x="7193616" y="0"/>
                </a:lnTo>
                <a:lnTo>
                  <a:pt x="7193616" y="7193616"/>
                </a:lnTo>
                <a:lnTo>
                  <a:pt x="0" y="71936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63880" y="8382399"/>
            <a:ext cx="594871" cy="392615"/>
          </a:xfrm>
          <a:custGeom>
            <a:avLst/>
            <a:gdLst/>
            <a:ahLst/>
            <a:cxnLst/>
            <a:rect l="l" t="t" r="r" b="b"/>
            <a:pathLst>
              <a:path w="594871" h="392615">
                <a:moveTo>
                  <a:pt x="0" y="0"/>
                </a:moveTo>
                <a:lnTo>
                  <a:pt x="594871" y="0"/>
                </a:lnTo>
                <a:lnTo>
                  <a:pt x="594871" y="392615"/>
                </a:lnTo>
                <a:lnTo>
                  <a:pt x="0" y="39261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82272" y="2068753"/>
            <a:ext cx="7761124" cy="1334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1"/>
              </a:lnSpc>
            </a:pPr>
            <a:r>
              <a:rPr lang="en-US" sz="10416" spc="-270">
                <a:solidFill>
                  <a:srgbClr val="FFFFFF"/>
                </a:solidFill>
                <a:latin typeface="Roboto Bold"/>
              </a:rPr>
              <a:t>Requirement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86106" y="5082647"/>
            <a:ext cx="7952195" cy="2846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Roboto"/>
              </a:rPr>
              <a:t>In today’s fast- growing world, road safety and awareness are of paramount importance. With the increasing number of vehicles on the road, it has become essential to have real-time information about the road state and road signs to ensure a safe and efficient journey.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95050" y="8385665"/>
            <a:ext cx="1399255" cy="398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151B1F"/>
                </a:solidFill>
                <a:latin typeface="Roboto Bold"/>
              </a:rPr>
              <a:t>Next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549642"/>
            <a:ext cx="3368028" cy="866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17"/>
              </a:lnSpc>
            </a:pPr>
            <a:r>
              <a:rPr lang="en-US" sz="5083">
                <a:solidFill>
                  <a:srgbClr val="FFFFFF"/>
                </a:solidFill>
                <a:latin typeface="Roboto Bold"/>
              </a:rPr>
              <a:t>TASK 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07882" y="3470530"/>
            <a:ext cx="7487331" cy="1288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46"/>
              </a:lnSpc>
            </a:pPr>
            <a:r>
              <a:rPr lang="en-US" sz="10049" spc="-261">
                <a:solidFill>
                  <a:srgbClr val="FFFFFF"/>
                </a:solidFill>
                <a:latin typeface="Roboto Bold"/>
              </a:rPr>
              <a:t>Gathering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856465" y="836754"/>
            <a:ext cx="2094864" cy="36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Stakeholders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025080" y="836754"/>
            <a:ext cx="180911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Techniques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619361" y="843076"/>
            <a:ext cx="180911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Results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389511" y="571529"/>
            <a:ext cx="2254955" cy="549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2"/>
              </a:lnSpc>
            </a:pPr>
            <a:r>
              <a:rPr lang="en-US" sz="3116">
                <a:solidFill>
                  <a:srgbClr val="FFFFFF"/>
                </a:solidFill>
                <a:latin typeface="Roboto Bold"/>
              </a:rPr>
              <a:t>Introduction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300427" y="836754"/>
            <a:ext cx="2278698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specifications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B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86739" y="-4800178"/>
            <a:ext cx="8899739" cy="8899739"/>
          </a:xfrm>
          <a:custGeom>
            <a:avLst/>
            <a:gdLst/>
            <a:ahLst/>
            <a:cxnLst/>
            <a:rect l="l" t="t" r="r" b="b"/>
            <a:pathLst>
              <a:path w="8899739" h="8899739">
                <a:moveTo>
                  <a:pt x="0" y="0"/>
                </a:moveTo>
                <a:lnTo>
                  <a:pt x="8899739" y="0"/>
                </a:lnTo>
                <a:lnTo>
                  <a:pt x="8899739" y="8899738"/>
                </a:lnTo>
                <a:lnTo>
                  <a:pt x="0" y="8899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697147" y="4171690"/>
            <a:ext cx="10173221" cy="10173221"/>
          </a:xfrm>
          <a:custGeom>
            <a:avLst/>
            <a:gdLst/>
            <a:ahLst/>
            <a:cxnLst/>
            <a:rect l="l" t="t" r="r" b="b"/>
            <a:pathLst>
              <a:path w="10173221" h="10173221">
                <a:moveTo>
                  <a:pt x="0" y="0"/>
                </a:moveTo>
                <a:lnTo>
                  <a:pt x="10173221" y="0"/>
                </a:lnTo>
                <a:lnTo>
                  <a:pt x="10173221" y="10173220"/>
                </a:lnTo>
                <a:lnTo>
                  <a:pt x="0" y="101732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753756" y="1276985"/>
            <a:ext cx="17011089" cy="17011089"/>
          </a:xfrm>
          <a:custGeom>
            <a:avLst/>
            <a:gdLst/>
            <a:ahLst/>
            <a:cxnLst/>
            <a:rect l="l" t="t" r="r" b="b"/>
            <a:pathLst>
              <a:path w="17011089" h="17011089">
                <a:moveTo>
                  <a:pt x="0" y="0"/>
                </a:moveTo>
                <a:lnTo>
                  <a:pt x="17011088" y="0"/>
                </a:lnTo>
                <a:lnTo>
                  <a:pt x="17011088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512513" y="3727288"/>
            <a:ext cx="7388620" cy="888803"/>
            <a:chOff x="0" y="0"/>
            <a:chExt cx="1945974" cy="2340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45974" cy="234088"/>
            </a:xfrm>
            <a:custGeom>
              <a:avLst/>
              <a:gdLst/>
              <a:ahLst/>
              <a:cxnLst/>
              <a:rect l="l" t="t" r="r" b="b"/>
              <a:pathLst>
                <a:path w="1945974" h="234088">
                  <a:moveTo>
                    <a:pt x="0" y="0"/>
                  </a:moveTo>
                  <a:lnTo>
                    <a:pt x="1945974" y="0"/>
                  </a:lnTo>
                  <a:lnTo>
                    <a:pt x="1945974" y="234088"/>
                  </a:lnTo>
                  <a:lnTo>
                    <a:pt x="0" y="234088"/>
                  </a:lnTo>
                  <a:close/>
                </a:path>
              </a:pathLst>
            </a:custGeom>
            <a:solidFill>
              <a:srgbClr val="00FFFC">
                <a:alpha val="6000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945974" cy="291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25612" y="5743238"/>
            <a:ext cx="7375520" cy="888803"/>
            <a:chOff x="0" y="0"/>
            <a:chExt cx="1942524" cy="23408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42524" cy="234088"/>
            </a:xfrm>
            <a:custGeom>
              <a:avLst/>
              <a:gdLst/>
              <a:ahLst/>
              <a:cxnLst/>
              <a:rect l="l" t="t" r="r" b="b"/>
              <a:pathLst>
                <a:path w="1942524" h="234088">
                  <a:moveTo>
                    <a:pt x="0" y="0"/>
                  </a:moveTo>
                  <a:lnTo>
                    <a:pt x="1942524" y="0"/>
                  </a:lnTo>
                  <a:lnTo>
                    <a:pt x="1942524" y="234088"/>
                  </a:lnTo>
                  <a:lnTo>
                    <a:pt x="0" y="234088"/>
                  </a:lnTo>
                  <a:close/>
                </a:path>
              </a:pathLst>
            </a:custGeom>
            <a:solidFill>
              <a:srgbClr val="42525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942524" cy="291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12513" y="6689191"/>
            <a:ext cx="7375520" cy="888803"/>
            <a:chOff x="0" y="0"/>
            <a:chExt cx="1942524" cy="23408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42524" cy="234088"/>
            </a:xfrm>
            <a:custGeom>
              <a:avLst/>
              <a:gdLst/>
              <a:ahLst/>
              <a:cxnLst/>
              <a:rect l="l" t="t" r="r" b="b"/>
              <a:pathLst>
                <a:path w="1942524" h="234088">
                  <a:moveTo>
                    <a:pt x="0" y="0"/>
                  </a:moveTo>
                  <a:lnTo>
                    <a:pt x="1942524" y="0"/>
                  </a:lnTo>
                  <a:lnTo>
                    <a:pt x="1942524" y="234088"/>
                  </a:lnTo>
                  <a:lnTo>
                    <a:pt x="0" y="234088"/>
                  </a:lnTo>
                  <a:close/>
                </a:path>
              </a:pathLst>
            </a:custGeom>
            <a:solidFill>
              <a:srgbClr val="00FFFC">
                <a:alpha val="6000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942524" cy="291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8268908" y="6963637"/>
            <a:ext cx="333537" cy="339910"/>
          </a:xfrm>
          <a:custGeom>
            <a:avLst/>
            <a:gdLst/>
            <a:ahLst/>
            <a:cxnLst/>
            <a:rect l="l" t="t" r="r" b="b"/>
            <a:pathLst>
              <a:path w="333537" h="339910">
                <a:moveTo>
                  <a:pt x="0" y="0"/>
                </a:moveTo>
                <a:lnTo>
                  <a:pt x="333537" y="0"/>
                </a:lnTo>
                <a:lnTo>
                  <a:pt x="333537" y="339911"/>
                </a:lnTo>
                <a:lnTo>
                  <a:pt x="0" y="3399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724467" y="3927215"/>
            <a:ext cx="8148918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Roboto Bold"/>
              </a:rPr>
              <a:t>road sign information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5971229" y="1089660"/>
            <a:ext cx="1288071" cy="47625"/>
            <a:chOff x="0" y="0"/>
            <a:chExt cx="339245" cy="1254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39245" cy="12543"/>
            </a:xfrm>
            <a:custGeom>
              <a:avLst/>
              <a:gdLst/>
              <a:ahLst/>
              <a:cxnLst/>
              <a:rect l="l" t="t" r="r" b="b"/>
              <a:pathLst>
                <a:path w="339245" h="12543">
                  <a:moveTo>
                    <a:pt x="0" y="0"/>
                  </a:moveTo>
                  <a:lnTo>
                    <a:pt x="339245" y="0"/>
                  </a:lnTo>
                  <a:lnTo>
                    <a:pt x="339245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FFFFF"/>
            </a:solidFill>
            <a:ln w="63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39245" cy="50643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525612" y="4675062"/>
            <a:ext cx="7362421" cy="888803"/>
            <a:chOff x="0" y="0"/>
            <a:chExt cx="1939074" cy="23408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39074" cy="234088"/>
            </a:xfrm>
            <a:custGeom>
              <a:avLst/>
              <a:gdLst/>
              <a:ahLst/>
              <a:cxnLst/>
              <a:rect l="l" t="t" r="r" b="b"/>
              <a:pathLst>
                <a:path w="1939074" h="234088">
                  <a:moveTo>
                    <a:pt x="0" y="0"/>
                  </a:moveTo>
                  <a:lnTo>
                    <a:pt x="1939074" y="0"/>
                  </a:lnTo>
                  <a:lnTo>
                    <a:pt x="1939074" y="234088"/>
                  </a:lnTo>
                  <a:lnTo>
                    <a:pt x="0" y="234088"/>
                  </a:lnTo>
                  <a:close/>
                </a:path>
              </a:pathLst>
            </a:custGeom>
            <a:solidFill>
              <a:srgbClr val="00FFFC">
                <a:alpha val="6000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1939074" cy="291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8268908" y="6017684"/>
            <a:ext cx="333537" cy="339910"/>
          </a:xfrm>
          <a:custGeom>
            <a:avLst/>
            <a:gdLst/>
            <a:ahLst/>
            <a:cxnLst/>
            <a:rect l="l" t="t" r="r" b="b"/>
            <a:pathLst>
              <a:path w="333537" h="339910">
                <a:moveTo>
                  <a:pt x="0" y="0"/>
                </a:moveTo>
                <a:lnTo>
                  <a:pt x="333537" y="0"/>
                </a:lnTo>
                <a:lnTo>
                  <a:pt x="333537" y="339910"/>
                </a:lnTo>
                <a:lnTo>
                  <a:pt x="0" y="3399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512513" y="8062167"/>
            <a:ext cx="7388620" cy="888803"/>
            <a:chOff x="0" y="0"/>
            <a:chExt cx="1945974" cy="23408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945974" cy="234088"/>
            </a:xfrm>
            <a:custGeom>
              <a:avLst/>
              <a:gdLst/>
              <a:ahLst/>
              <a:cxnLst/>
              <a:rect l="l" t="t" r="r" b="b"/>
              <a:pathLst>
                <a:path w="1945974" h="234088">
                  <a:moveTo>
                    <a:pt x="0" y="0"/>
                  </a:moveTo>
                  <a:lnTo>
                    <a:pt x="1945974" y="0"/>
                  </a:lnTo>
                  <a:lnTo>
                    <a:pt x="1945974" y="234088"/>
                  </a:lnTo>
                  <a:lnTo>
                    <a:pt x="0" y="234088"/>
                  </a:lnTo>
                  <a:close/>
                </a:path>
              </a:pathLst>
            </a:custGeom>
            <a:solidFill>
              <a:srgbClr val="42525B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1945974" cy="291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672657" y="3685329"/>
            <a:ext cx="7388620" cy="888803"/>
            <a:chOff x="0" y="0"/>
            <a:chExt cx="1945974" cy="23408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45974" cy="234088"/>
            </a:xfrm>
            <a:custGeom>
              <a:avLst/>
              <a:gdLst/>
              <a:ahLst/>
              <a:cxnLst/>
              <a:rect l="l" t="t" r="r" b="b"/>
              <a:pathLst>
                <a:path w="1945974" h="234088">
                  <a:moveTo>
                    <a:pt x="0" y="0"/>
                  </a:moveTo>
                  <a:lnTo>
                    <a:pt x="1945974" y="0"/>
                  </a:lnTo>
                  <a:lnTo>
                    <a:pt x="1945974" y="234088"/>
                  </a:lnTo>
                  <a:lnTo>
                    <a:pt x="0" y="234088"/>
                  </a:lnTo>
                  <a:close/>
                </a:path>
              </a:pathLst>
            </a:custGeom>
            <a:solidFill>
              <a:srgbClr val="00FFFC">
                <a:alpha val="6000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1945974" cy="291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685757" y="5743238"/>
            <a:ext cx="7375520" cy="888803"/>
            <a:chOff x="0" y="0"/>
            <a:chExt cx="1942524" cy="23408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942524" cy="234088"/>
            </a:xfrm>
            <a:custGeom>
              <a:avLst/>
              <a:gdLst/>
              <a:ahLst/>
              <a:cxnLst/>
              <a:rect l="l" t="t" r="r" b="b"/>
              <a:pathLst>
                <a:path w="1942524" h="234088">
                  <a:moveTo>
                    <a:pt x="0" y="0"/>
                  </a:moveTo>
                  <a:lnTo>
                    <a:pt x="1942524" y="0"/>
                  </a:lnTo>
                  <a:lnTo>
                    <a:pt x="1942524" y="234088"/>
                  </a:lnTo>
                  <a:lnTo>
                    <a:pt x="0" y="234088"/>
                  </a:lnTo>
                  <a:close/>
                </a:path>
              </a:pathLst>
            </a:custGeom>
            <a:solidFill>
              <a:srgbClr val="42525B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57150"/>
              <a:ext cx="1942524" cy="291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672657" y="6689191"/>
            <a:ext cx="7375520" cy="888803"/>
            <a:chOff x="0" y="0"/>
            <a:chExt cx="1942524" cy="23408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942524" cy="234088"/>
            </a:xfrm>
            <a:custGeom>
              <a:avLst/>
              <a:gdLst/>
              <a:ahLst/>
              <a:cxnLst/>
              <a:rect l="l" t="t" r="r" b="b"/>
              <a:pathLst>
                <a:path w="1942524" h="234088">
                  <a:moveTo>
                    <a:pt x="0" y="0"/>
                  </a:moveTo>
                  <a:lnTo>
                    <a:pt x="1942524" y="0"/>
                  </a:lnTo>
                  <a:lnTo>
                    <a:pt x="1942524" y="234088"/>
                  </a:lnTo>
                  <a:lnTo>
                    <a:pt x="0" y="234088"/>
                  </a:lnTo>
                  <a:close/>
                </a:path>
              </a:pathLst>
            </a:custGeom>
            <a:solidFill>
              <a:srgbClr val="00FFFC">
                <a:alpha val="6000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1942524" cy="291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9685757" y="4675062"/>
            <a:ext cx="7375520" cy="888803"/>
            <a:chOff x="0" y="0"/>
            <a:chExt cx="1942524" cy="23408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942524" cy="234088"/>
            </a:xfrm>
            <a:custGeom>
              <a:avLst/>
              <a:gdLst/>
              <a:ahLst/>
              <a:cxnLst/>
              <a:rect l="l" t="t" r="r" b="b"/>
              <a:pathLst>
                <a:path w="1942524" h="234088">
                  <a:moveTo>
                    <a:pt x="0" y="0"/>
                  </a:moveTo>
                  <a:lnTo>
                    <a:pt x="1942524" y="0"/>
                  </a:lnTo>
                  <a:lnTo>
                    <a:pt x="1942524" y="234088"/>
                  </a:lnTo>
                  <a:lnTo>
                    <a:pt x="0" y="234088"/>
                  </a:lnTo>
                  <a:close/>
                </a:path>
              </a:pathLst>
            </a:custGeom>
            <a:solidFill>
              <a:srgbClr val="00FFFC">
                <a:alpha val="6000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57150"/>
              <a:ext cx="1942524" cy="291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9672657" y="8062167"/>
            <a:ext cx="7388620" cy="888803"/>
            <a:chOff x="0" y="0"/>
            <a:chExt cx="1945974" cy="234088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945974" cy="234088"/>
            </a:xfrm>
            <a:custGeom>
              <a:avLst/>
              <a:gdLst/>
              <a:ahLst/>
              <a:cxnLst/>
              <a:rect l="l" t="t" r="r" b="b"/>
              <a:pathLst>
                <a:path w="1945974" h="234088">
                  <a:moveTo>
                    <a:pt x="0" y="0"/>
                  </a:moveTo>
                  <a:lnTo>
                    <a:pt x="1945974" y="0"/>
                  </a:lnTo>
                  <a:lnTo>
                    <a:pt x="1945974" y="234088"/>
                  </a:lnTo>
                  <a:lnTo>
                    <a:pt x="0" y="234088"/>
                  </a:lnTo>
                  <a:close/>
                </a:path>
              </a:pathLst>
            </a:custGeom>
            <a:solidFill>
              <a:srgbClr val="42525B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57150"/>
              <a:ext cx="1945974" cy="291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41" name="Freeform 41"/>
          <p:cNvSpPr/>
          <p:nvPr/>
        </p:nvSpPr>
        <p:spPr>
          <a:xfrm>
            <a:off x="8268908" y="3959776"/>
            <a:ext cx="333537" cy="339910"/>
          </a:xfrm>
          <a:custGeom>
            <a:avLst/>
            <a:gdLst/>
            <a:ahLst/>
            <a:cxnLst/>
            <a:rect l="l" t="t" r="r" b="b"/>
            <a:pathLst>
              <a:path w="333537" h="339910">
                <a:moveTo>
                  <a:pt x="0" y="0"/>
                </a:moveTo>
                <a:lnTo>
                  <a:pt x="333537" y="0"/>
                </a:lnTo>
                <a:lnTo>
                  <a:pt x="333537" y="339910"/>
                </a:lnTo>
                <a:lnTo>
                  <a:pt x="0" y="3399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8268363" y="4973545"/>
            <a:ext cx="333537" cy="339910"/>
          </a:xfrm>
          <a:custGeom>
            <a:avLst/>
            <a:gdLst/>
            <a:ahLst/>
            <a:cxnLst/>
            <a:rect l="l" t="t" r="r" b="b"/>
            <a:pathLst>
              <a:path w="333537" h="339910">
                <a:moveTo>
                  <a:pt x="0" y="0"/>
                </a:moveTo>
                <a:lnTo>
                  <a:pt x="333537" y="0"/>
                </a:lnTo>
                <a:lnTo>
                  <a:pt x="333537" y="339910"/>
                </a:lnTo>
                <a:lnTo>
                  <a:pt x="0" y="3399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8268363" y="8336613"/>
            <a:ext cx="333537" cy="339910"/>
          </a:xfrm>
          <a:custGeom>
            <a:avLst/>
            <a:gdLst/>
            <a:ahLst/>
            <a:cxnLst/>
            <a:rect l="l" t="t" r="r" b="b"/>
            <a:pathLst>
              <a:path w="333537" h="339910">
                <a:moveTo>
                  <a:pt x="0" y="0"/>
                </a:moveTo>
                <a:lnTo>
                  <a:pt x="333537" y="0"/>
                </a:lnTo>
                <a:lnTo>
                  <a:pt x="333537" y="339911"/>
                </a:lnTo>
                <a:lnTo>
                  <a:pt x="0" y="3399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44" name="Group 44"/>
          <p:cNvGrpSpPr/>
          <p:nvPr/>
        </p:nvGrpSpPr>
        <p:grpSpPr>
          <a:xfrm>
            <a:off x="16371833" y="4087772"/>
            <a:ext cx="333537" cy="83918"/>
            <a:chOff x="0" y="0"/>
            <a:chExt cx="87845" cy="22102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87845" cy="22102"/>
            </a:xfrm>
            <a:custGeom>
              <a:avLst/>
              <a:gdLst/>
              <a:ahLst/>
              <a:cxnLst/>
              <a:rect l="l" t="t" r="r" b="b"/>
              <a:pathLst>
                <a:path w="87845" h="22102">
                  <a:moveTo>
                    <a:pt x="11051" y="0"/>
                  </a:moveTo>
                  <a:lnTo>
                    <a:pt x="76794" y="0"/>
                  </a:lnTo>
                  <a:cubicBezTo>
                    <a:pt x="79725" y="0"/>
                    <a:pt x="82536" y="1164"/>
                    <a:pt x="84608" y="3237"/>
                  </a:cubicBezTo>
                  <a:cubicBezTo>
                    <a:pt x="86681" y="5309"/>
                    <a:pt x="87845" y="8120"/>
                    <a:pt x="87845" y="11051"/>
                  </a:cubicBezTo>
                  <a:lnTo>
                    <a:pt x="87845" y="11051"/>
                  </a:lnTo>
                  <a:cubicBezTo>
                    <a:pt x="87845" y="13982"/>
                    <a:pt x="86681" y="16793"/>
                    <a:pt x="84608" y="18865"/>
                  </a:cubicBezTo>
                  <a:cubicBezTo>
                    <a:pt x="82536" y="20937"/>
                    <a:pt x="79725" y="22102"/>
                    <a:pt x="76794" y="22102"/>
                  </a:cubicBezTo>
                  <a:lnTo>
                    <a:pt x="11051" y="22102"/>
                  </a:lnTo>
                  <a:cubicBezTo>
                    <a:pt x="8120" y="22102"/>
                    <a:pt x="5309" y="20937"/>
                    <a:pt x="3237" y="18865"/>
                  </a:cubicBezTo>
                  <a:cubicBezTo>
                    <a:pt x="1164" y="16793"/>
                    <a:pt x="0" y="13982"/>
                    <a:pt x="0" y="11051"/>
                  </a:cubicBezTo>
                  <a:lnTo>
                    <a:pt x="0" y="11051"/>
                  </a:lnTo>
                  <a:cubicBezTo>
                    <a:pt x="0" y="8120"/>
                    <a:pt x="1164" y="5309"/>
                    <a:pt x="3237" y="3237"/>
                  </a:cubicBezTo>
                  <a:cubicBezTo>
                    <a:pt x="5309" y="1164"/>
                    <a:pt x="8120" y="0"/>
                    <a:pt x="1105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87845" cy="60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6371833" y="5077505"/>
            <a:ext cx="333537" cy="83918"/>
            <a:chOff x="0" y="0"/>
            <a:chExt cx="87845" cy="22102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7845" cy="22102"/>
            </a:xfrm>
            <a:custGeom>
              <a:avLst/>
              <a:gdLst/>
              <a:ahLst/>
              <a:cxnLst/>
              <a:rect l="l" t="t" r="r" b="b"/>
              <a:pathLst>
                <a:path w="87845" h="22102">
                  <a:moveTo>
                    <a:pt x="11051" y="0"/>
                  </a:moveTo>
                  <a:lnTo>
                    <a:pt x="76794" y="0"/>
                  </a:lnTo>
                  <a:cubicBezTo>
                    <a:pt x="79725" y="0"/>
                    <a:pt x="82536" y="1164"/>
                    <a:pt x="84608" y="3237"/>
                  </a:cubicBezTo>
                  <a:cubicBezTo>
                    <a:pt x="86681" y="5309"/>
                    <a:pt x="87845" y="8120"/>
                    <a:pt x="87845" y="11051"/>
                  </a:cubicBezTo>
                  <a:lnTo>
                    <a:pt x="87845" y="11051"/>
                  </a:lnTo>
                  <a:cubicBezTo>
                    <a:pt x="87845" y="13982"/>
                    <a:pt x="86681" y="16793"/>
                    <a:pt x="84608" y="18865"/>
                  </a:cubicBezTo>
                  <a:cubicBezTo>
                    <a:pt x="82536" y="20937"/>
                    <a:pt x="79725" y="22102"/>
                    <a:pt x="76794" y="22102"/>
                  </a:cubicBezTo>
                  <a:lnTo>
                    <a:pt x="11051" y="22102"/>
                  </a:lnTo>
                  <a:cubicBezTo>
                    <a:pt x="8120" y="22102"/>
                    <a:pt x="5309" y="20937"/>
                    <a:pt x="3237" y="18865"/>
                  </a:cubicBezTo>
                  <a:cubicBezTo>
                    <a:pt x="1164" y="16793"/>
                    <a:pt x="0" y="13982"/>
                    <a:pt x="0" y="11051"/>
                  </a:cubicBezTo>
                  <a:lnTo>
                    <a:pt x="0" y="11051"/>
                  </a:lnTo>
                  <a:cubicBezTo>
                    <a:pt x="0" y="8120"/>
                    <a:pt x="1164" y="5309"/>
                    <a:pt x="3237" y="3237"/>
                  </a:cubicBezTo>
                  <a:cubicBezTo>
                    <a:pt x="5309" y="1164"/>
                    <a:pt x="8120" y="0"/>
                    <a:pt x="1105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87845" cy="60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6428240" y="6145681"/>
            <a:ext cx="333537" cy="83918"/>
            <a:chOff x="0" y="0"/>
            <a:chExt cx="87845" cy="22102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87845" cy="22102"/>
            </a:xfrm>
            <a:custGeom>
              <a:avLst/>
              <a:gdLst/>
              <a:ahLst/>
              <a:cxnLst/>
              <a:rect l="l" t="t" r="r" b="b"/>
              <a:pathLst>
                <a:path w="87845" h="22102">
                  <a:moveTo>
                    <a:pt x="11051" y="0"/>
                  </a:moveTo>
                  <a:lnTo>
                    <a:pt x="76794" y="0"/>
                  </a:lnTo>
                  <a:cubicBezTo>
                    <a:pt x="79725" y="0"/>
                    <a:pt x="82536" y="1164"/>
                    <a:pt x="84608" y="3237"/>
                  </a:cubicBezTo>
                  <a:cubicBezTo>
                    <a:pt x="86681" y="5309"/>
                    <a:pt x="87845" y="8120"/>
                    <a:pt x="87845" y="11051"/>
                  </a:cubicBezTo>
                  <a:lnTo>
                    <a:pt x="87845" y="11051"/>
                  </a:lnTo>
                  <a:cubicBezTo>
                    <a:pt x="87845" y="13982"/>
                    <a:pt x="86681" y="16793"/>
                    <a:pt x="84608" y="18865"/>
                  </a:cubicBezTo>
                  <a:cubicBezTo>
                    <a:pt x="82536" y="20937"/>
                    <a:pt x="79725" y="22102"/>
                    <a:pt x="76794" y="22102"/>
                  </a:cubicBezTo>
                  <a:lnTo>
                    <a:pt x="11051" y="22102"/>
                  </a:lnTo>
                  <a:cubicBezTo>
                    <a:pt x="8120" y="22102"/>
                    <a:pt x="5309" y="20937"/>
                    <a:pt x="3237" y="18865"/>
                  </a:cubicBezTo>
                  <a:cubicBezTo>
                    <a:pt x="1164" y="16793"/>
                    <a:pt x="0" y="13982"/>
                    <a:pt x="0" y="11051"/>
                  </a:cubicBezTo>
                  <a:lnTo>
                    <a:pt x="0" y="11051"/>
                  </a:lnTo>
                  <a:cubicBezTo>
                    <a:pt x="0" y="8120"/>
                    <a:pt x="1164" y="5309"/>
                    <a:pt x="3237" y="3237"/>
                  </a:cubicBezTo>
                  <a:cubicBezTo>
                    <a:pt x="5309" y="1164"/>
                    <a:pt x="8120" y="0"/>
                    <a:pt x="1105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52" name="TextBox 52"/>
            <p:cNvSpPr txBox="1"/>
            <p:nvPr/>
          </p:nvSpPr>
          <p:spPr>
            <a:xfrm>
              <a:off x="0" y="-38100"/>
              <a:ext cx="87845" cy="60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6428240" y="7116223"/>
            <a:ext cx="333537" cy="83918"/>
            <a:chOff x="0" y="0"/>
            <a:chExt cx="87845" cy="22102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7845" cy="22102"/>
            </a:xfrm>
            <a:custGeom>
              <a:avLst/>
              <a:gdLst/>
              <a:ahLst/>
              <a:cxnLst/>
              <a:rect l="l" t="t" r="r" b="b"/>
              <a:pathLst>
                <a:path w="87845" h="22102">
                  <a:moveTo>
                    <a:pt x="11051" y="0"/>
                  </a:moveTo>
                  <a:lnTo>
                    <a:pt x="76794" y="0"/>
                  </a:lnTo>
                  <a:cubicBezTo>
                    <a:pt x="79725" y="0"/>
                    <a:pt x="82536" y="1164"/>
                    <a:pt x="84608" y="3237"/>
                  </a:cubicBezTo>
                  <a:cubicBezTo>
                    <a:pt x="86681" y="5309"/>
                    <a:pt x="87845" y="8120"/>
                    <a:pt x="87845" y="11051"/>
                  </a:cubicBezTo>
                  <a:lnTo>
                    <a:pt x="87845" y="11051"/>
                  </a:lnTo>
                  <a:cubicBezTo>
                    <a:pt x="87845" y="13982"/>
                    <a:pt x="86681" y="16793"/>
                    <a:pt x="84608" y="18865"/>
                  </a:cubicBezTo>
                  <a:cubicBezTo>
                    <a:pt x="82536" y="20937"/>
                    <a:pt x="79725" y="22102"/>
                    <a:pt x="76794" y="22102"/>
                  </a:cubicBezTo>
                  <a:lnTo>
                    <a:pt x="11051" y="22102"/>
                  </a:lnTo>
                  <a:cubicBezTo>
                    <a:pt x="8120" y="22102"/>
                    <a:pt x="5309" y="20937"/>
                    <a:pt x="3237" y="18865"/>
                  </a:cubicBezTo>
                  <a:cubicBezTo>
                    <a:pt x="1164" y="16793"/>
                    <a:pt x="0" y="13982"/>
                    <a:pt x="0" y="11051"/>
                  </a:cubicBezTo>
                  <a:lnTo>
                    <a:pt x="0" y="11051"/>
                  </a:lnTo>
                  <a:cubicBezTo>
                    <a:pt x="0" y="8120"/>
                    <a:pt x="1164" y="5309"/>
                    <a:pt x="3237" y="3237"/>
                  </a:cubicBezTo>
                  <a:cubicBezTo>
                    <a:pt x="5309" y="1164"/>
                    <a:pt x="8120" y="0"/>
                    <a:pt x="1105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55" name="TextBox 55"/>
            <p:cNvSpPr txBox="1"/>
            <p:nvPr/>
          </p:nvSpPr>
          <p:spPr>
            <a:xfrm>
              <a:off x="0" y="-38100"/>
              <a:ext cx="87845" cy="60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6448496" y="8422651"/>
            <a:ext cx="333537" cy="83918"/>
            <a:chOff x="0" y="0"/>
            <a:chExt cx="87845" cy="22102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87845" cy="22102"/>
            </a:xfrm>
            <a:custGeom>
              <a:avLst/>
              <a:gdLst/>
              <a:ahLst/>
              <a:cxnLst/>
              <a:rect l="l" t="t" r="r" b="b"/>
              <a:pathLst>
                <a:path w="87845" h="22102">
                  <a:moveTo>
                    <a:pt x="11051" y="0"/>
                  </a:moveTo>
                  <a:lnTo>
                    <a:pt x="76794" y="0"/>
                  </a:lnTo>
                  <a:cubicBezTo>
                    <a:pt x="79725" y="0"/>
                    <a:pt x="82536" y="1164"/>
                    <a:pt x="84608" y="3237"/>
                  </a:cubicBezTo>
                  <a:cubicBezTo>
                    <a:pt x="86681" y="5309"/>
                    <a:pt x="87845" y="8120"/>
                    <a:pt x="87845" y="11051"/>
                  </a:cubicBezTo>
                  <a:lnTo>
                    <a:pt x="87845" y="11051"/>
                  </a:lnTo>
                  <a:cubicBezTo>
                    <a:pt x="87845" y="13982"/>
                    <a:pt x="86681" y="16793"/>
                    <a:pt x="84608" y="18865"/>
                  </a:cubicBezTo>
                  <a:cubicBezTo>
                    <a:pt x="82536" y="20937"/>
                    <a:pt x="79725" y="22102"/>
                    <a:pt x="76794" y="22102"/>
                  </a:cubicBezTo>
                  <a:lnTo>
                    <a:pt x="11051" y="22102"/>
                  </a:lnTo>
                  <a:cubicBezTo>
                    <a:pt x="8120" y="22102"/>
                    <a:pt x="5309" y="20937"/>
                    <a:pt x="3237" y="18865"/>
                  </a:cubicBezTo>
                  <a:cubicBezTo>
                    <a:pt x="1164" y="16793"/>
                    <a:pt x="0" y="13982"/>
                    <a:pt x="0" y="11051"/>
                  </a:cubicBezTo>
                  <a:lnTo>
                    <a:pt x="0" y="11051"/>
                  </a:lnTo>
                  <a:cubicBezTo>
                    <a:pt x="0" y="8120"/>
                    <a:pt x="1164" y="5309"/>
                    <a:pt x="3237" y="3237"/>
                  </a:cubicBezTo>
                  <a:cubicBezTo>
                    <a:pt x="5309" y="1164"/>
                    <a:pt x="8120" y="0"/>
                    <a:pt x="1105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58" name="TextBox 58"/>
            <p:cNvSpPr txBox="1"/>
            <p:nvPr/>
          </p:nvSpPr>
          <p:spPr>
            <a:xfrm>
              <a:off x="0" y="-38100"/>
              <a:ext cx="87845" cy="60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9" name="Freeform 59"/>
          <p:cNvSpPr/>
          <p:nvPr/>
        </p:nvSpPr>
        <p:spPr>
          <a:xfrm>
            <a:off x="1264882" y="221228"/>
            <a:ext cx="1571469" cy="1571469"/>
          </a:xfrm>
          <a:custGeom>
            <a:avLst/>
            <a:gdLst/>
            <a:ahLst/>
            <a:cxnLst/>
            <a:rect l="l" t="t" r="r" b="b"/>
            <a:pathLst>
              <a:path w="1571469" h="1571469">
                <a:moveTo>
                  <a:pt x="0" y="0"/>
                </a:moveTo>
                <a:lnTo>
                  <a:pt x="1571470" y="0"/>
                </a:lnTo>
                <a:lnTo>
                  <a:pt x="1571470" y="1571470"/>
                </a:lnTo>
                <a:lnTo>
                  <a:pt x="0" y="15714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60" name="TextBox 60"/>
          <p:cNvSpPr txBox="1"/>
          <p:nvPr/>
        </p:nvSpPr>
        <p:spPr>
          <a:xfrm>
            <a:off x="1512513" y="2668998"/>
            <a:ext cx="7089932" cy="743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51"/>
              </a:lnSpc>
            </a:pPr>
            <a:r>
              <a:rPr lang="en-US" sz="5799" spc="-150">
                <a:solidFill>
                  <a:srgbClr val="FFFFFF"/>
                </a:solidFill>
                <a:latin typeface="Roboto Bold"/>
              </a:rPr>
              <a:t>Collected Specs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750666" y="5943165"/>
            <a:ext cx="5745904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Roboto Bold"/>
              </a:rPr>
              <a:t>Real Time Traffic updates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750666" y="6871748"/>
            <a:ext cx="5745904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Roboto Bold"/>
              </a:rPr>
              <a:t>Notification preferences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9619593" y="822007"/>
            <a:ext cx="2401397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Stakeholders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2025080" y="836754"/>
            <a:ext cx="180911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Techniques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3646703" y="836754"/>
            <a:ext cx="180911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Results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7364638" y="836754"/>
            <a:ext cx="225495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Introduction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5165285" y="352933"/>
            <a:ext cx="2746634" cy="549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3120">
                <a:solidFill>
                  <a:srgbClr val="FFFFFF"/>
                </a:solidFill>
                <a:latin typeface="Roboto Bold"/>
              </a:rPr>
              <a:t>Specification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724467" y="4873266"/>
            <a:ext cx="6392041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Roboto Bold"/>
              </a:rPr>
              <a:t>Weather Related Hazard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750666" y="8262094"/>
            <a:ext cx="5745904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Roboto Bold"/>
              </a:rPr>
              <a:t>Route Redirection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9884612" y="3927215"/>
            <a:ext cx="2861725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Roboto Bold"/>
              </a:rPr>
              <a:t>Voice Support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9910811" y="5943165"/>
            <a:ext cx="5745904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Roboto Bold"/>
              </a:rPr>
              <a:t>User Login and Logout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9910811" y="6871748"/>
            <a:ext cx="5745904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Roboto Bold"/>
              </a:rPr>
              <a:t>Multilanguage Support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9884612" y="4873266"/>
            <a:ext cx="6392041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Roboto Bold"/>
              </a:rPr>
              <a:t>Tracking User’s Location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9873385" y="8262094"/>
            <a:ext cx="5745904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Roboto Bold"/>
              </a:rPr>
              <a:t>Dashboard Monitoring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B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61288" y="2372581"/>
            <a:ext cx="17011089" cy="17011089"/>
          </a:xfrm>
          <a:custGeom>
            <a:avLst/>
            <a:gdLst/>
            <a:ahLst/>
            <a:cxnLst/>
            <a:rect l="l" t="t" r="r" b="b"/>
            <a:pathLst>
              <a:path w="17011089" h="17011089">
                <a:moveTo>
                  <a:pt x="0" y="0"/>
                </a:moveTo>
                <a:lnTo>
                  <a:pt x="17011089" y="0"/>
                </a:lnTo>
                <a:lnTo>
                  <a:pt x="17011089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697147" y="2378512"/>
            <a:ext cx="6500361" cy="6500361"/>
          </a:xfrm>
          <a:custGeom>
            <a:avLst/>
            <a:gdLst/>
            <a:ahLst/>
            <a:cxnLst/>
            <a:rect l="l" t="t" r="r" b="b"/>
            <a:pathLst>
              <a:path w="6500361" h="6500361">
                <a:moveTo>
                  <a:pt x="0" y="0"/>
                </a:moveTo>
                <a:lnTo>
                  <a:pt x="6500361" y="0"/>
                </a:lnTo>
                <a:lnTo>
                  <a:pt x="6500361" y="6500360"/>
                </a:lnTo>
                <a:lnTo>
                  <a:pt x="0" y="65003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1318756" y="1476235"/>
            <a:ext cx="1137396" cy="47625"/>
            <a:chOff x="0" y="0"/>
            <a:chExt cx="299561" cy="125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9561" cy="12543"/>
            </a:xfrm>
            <a:custGeom>
              <a:avLst/>
              <a:gdLst/>
              <a:ahLst/>
              <a:cxnLst/>
              <a:rect l="l" t="t" r="r" b="b"/>
              <a:pathLst>
                <a:path w="299561" h="12543">
                  <a:moveTo>
                    <a:pt x="0" y="0"/>
                  </a:moveTo>
                  <a:lnTo>
                    <a:pt x="299561" y="0"/>
                  </a:lnTo>
                  <a:lnTo>
                    <a:pt x="2995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47555D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99561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817433">
            <a:off x="11068282" y="3495546"/>
            <a:ext cx="7548378" cy="4236527"/>
          </a:xfrm>
          <a:custGeom>
            <a:avLst/>
            <a:gdLst/>
            <a:ahLst/>
            <a:cxnLst/>
            <a:rect l="l" t="t" r="r" b="b"/>
            <a:pathLst>
              <a:path w="7548378" h="4236527">
                <a:moveTo>
                  <a:pt x="0" y="0"/>
                </a:moveTo>
                <a:lnTo>
                  <a:pt x="7548378" y="0"/>
                </a:lnTo>
                <a:lnTo>
                  <a:pt x="7548378" y="4236528"/>
                </a:lnTo>
                <a:lnTo>
                  <a:pt x="0" y="42365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395007" y="2094465"/>
            <a:ext cx="2659557" cy="2505969"/>
            <a:chOff x="0" y="0"/>
            <a:chExt cx="862616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62616" cy="812800"/>
            </a:xfrm>
            <a:custGeom>
              <a:avLst/>
              <a:gdLst/>
              <a:ahLst/>
              <a:cxnLst/>
              <a:rect l="l" t="t" r="r" b="b"/>
              <a:pathLst>
                <a:path w="862616" h="812800">
                  <a:moveTo>
                    <a:pt x="431308" y="0"/>
                  </a:moveTo>
                  <a:cubicBezTo>
                    <a:pt x="193103" y="0"/>
                    <a:pt x="0" y="181951"/>
                    <a:pt x="0" y="406400"/>
                  </a:cubicBezTo>
                  <a:cubicBezTo>
                    <a:pt x="0" y="630849"/>
                    <a:pt x="193103" y="812800"/>
                    <a:pt x="431308" y="812800"/>
                  </a:cubicBezTo>
                  <a:cubicBezTo>
                    <a:pt x="669513" y="812800"/>
                    <a:pt x="862616" y="630849"/>
                    <a:pt x="862616" y="406400"/>
                  </a:cubicBezTo>
                  <a:cubicBezTo>
                    <a:pt x="862616" y="181951"/>
                    <a:pt x="669513" y="0"/>
                    <a:pt x="431308" y="0"/>
                  </a:cubicBezTo>
                  <a:close/>
                </a:path>
              </a:pathLst>
            </a:custGeom>
            <a:solidFill>
              <a:srgbClr val="ECEFF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80870" y="104775"/>
              <a:ext cx="700875" cy="631825"/>
            </a:xfrm>
            <a:prstGeom prst="rect">
              <a:avLst/>
            </a:prstGeom>
          </p:spPr>
          <p:txBody>
            <a:bodyPr lIns="24449" tIns="24449" rIns="24449" bIns="24449" rtlCol="0" anchor="ctr"/>
            <a:lstStyle/>
            <a:p>
              <a:pPr algn="ctr">
                <a:lnSpc>
                  <a:spcPts val="275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03372" y="2196572"/>
            <a:ext cx="2442827" cy="2301755"/>
            <a:chOff x="0" y="0"/>
            <a:chExt cx="862616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62616" cy="812800"/>
            </a:xfrm>
            <a:custGeom>
              <a:avLst/>
              <a:gdLst/>
              <a:ahLst/>
              <a:cxnLst/>
              <a:rect l="l" t="t" r="r" b="b"/>
              <a:pathLst>
                <a:path w="862616" h="812800">
                  <a:moveTo>
                    <a:pt x="431308" y="0"/>
                  </a:moveTo>
                  <a:cubicBezTo>
                    <a:pt x="193103" y="0"/>
                    <a:pt x="0" y="181951"/>
                    <a:pt x="0" y="406400"/>
                  </a:cubicBezTo>
                  <a:cubicBezTo>
                    <a:pt x="0" y="630849"/>
                    <a:pt x="193103" y="812800"/>
                    <a:pt x="431308" y="812800"/>
                  </a:cubicBezTo>
                  <a:cubicBezTo>
                    <a:pt x="669513" y="812800"/>
                    <a:pt x="862616" y="630849"/>
                    <a:pt x="862616" y="406400"/>
                  </a:cubicBezTo>
                  <a:cubicBezTo>
                    <a:pt x="862616" y="181951"/>
                    <a:pt x="669513" y="0"/>
                    <a:pt x="431308" y="0"/>
                  </a:cubicBezTo>
                  <a:close/>
                </a:path>
              </a:pathLst>
            </a:custGeom>
            <a:blipFill>
              <a:blip r:embed="rId7"/>
              <a:stretch>
                <a:fillRect l="-16715" b="-51848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4317072" y="2094465"/>
            <a:ext cx="2659557" cy="2505969"/>
            <a:chOff x="0" y="0"/>
            <a:chExt cx="862616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62616" cy="812800"/>
            </a:xfrm>
            <a:custGeom>
              <a:avLst/>
              <a:gdLst/>
              <a:ahLst/>
              <a:cxnLst/>
              <a:rect l="l" t="t" r="r" b="b"/>
              <a:pathLst>
                <a:path w="862616" h="812800">
                  <a:moveTo>
                    <a:pt x="431308" y="0"/>
                  </a:moveTo>
                  <a:cubicBezTo>
                    <a:pt x="193103" y="0"/>
                    <a:pt x="0" y="181951"/>
                    <a:pt x="0" y="406400"/>
                  </a:cubicBezTo>
                  <a:cubicBezTo>
                    <a:pt x="0" y="630849"/>
                    <a:pt x="193103" y="812800"/>
                    <a:pt x="431308" y="812800"/>
                  </a:cubicBezTo>
                  <a:cubicBezTo>
                    <a:pt x="669513" y="812800"/>
                    <a:pt x="862616" y="630849"/>
                    <a:pt x="862616" y="406400"/>
                  </a:cubicBezTo>
                  <a:cubicBezTo>
                    <a:pt x="862616" y="181951"/>
                    <a:pt x="669513" y="0"/>
                    <a:pt x="431308" y="0"/>
                  </a:cubicBezTo>
                  <a:close/>
                </a:path>
              </a:pathLst>
            </a:custGeom>
            <a:solidFill>
              <a:srgbClr val="ECEFF1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80870" y="104775"/>
              <a:ext cx="700875" cy="631825"/>
            </a:xfrm>
            <a:prstGeom prst="rect">
              <a:avLst/>
            </a:prstGeom>
          </p:spPr>
          <p:txBody>
            <a:bodyPr lIns="24449" tIns="24449" rIns="24449" bIns="24449" rtlCol="0" anchor="ctr"/>
            <a:lstStyle/>
            <a:p>
              <a:pPr algn="ctr">
                <a:lnSpc>
                  <a:spcPts val="275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425437" y="2196572"/>
            <a:ext cx="2442827" cy="2301755"/>
            <a:chOff x="0" y="0"/>
            <a:chExt cx="862616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62616" cy="812800"/>
            </a:xfrm>
            <a:custGeom>
              <a:avLst/>
              <a:gdLst/>
              <a:ahLst/>
              <a:cxnLst/>
              <a:rect l="l" t="t" r="r" b="b"/>
              <a:pathLst>
                <a:path w="862616" h="812800">
                  <a:moveTo>
                    <a:pt x="431308" y="0"/>
                  </a:moveTo>
                  <a:cubicBezTo>
                    <a:pt x="193103" y="0"/>
                    <a:pt x="0" y="181951"/>
                    <a:pt x="0" y="406400"/>
                  </a:cubicBezTo>
                  <a:cubicBezTo>
                    <a:pt x="0" y="630849"/>
                    <a:pt x="193103" y="812800"/>
                    <a:pt x="431308" y="812800"/>
                  </a:cubicBezTo>
                  <a:cubicBezTo>
                    <a:pt x="669513" y="812800"/>
                    <a:pt x="862616" y="630849"/>
                    <a:pt x="862616" y="406400"/>
                  </a:cubicBezTo>
                  <a:cubicBezTo>
                    <a:pt x="862616" y="181951"/>
                    <a:pt x="669513" y="0"/>
                    <a:pt x="431308" y="0"/>
                  </a:cubicBezTo>
                  <a:close/>
                </a:path>
              </a:pathLst>
            </a:custGeom>
            <a:blipFill>
              <a:blip r:embed="rId8"/>
              <a:stretch>
                <a:fillRect l="-45944" t="-130722" r="-106904" b="-127070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8239137" y="2094465"/>
            <a:ext cx="2659557" cy="2505969"/>
            <a:chOff x="0" y="0"/>
            <a:chExt cx="862616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62616" cy="812800"/>
            </a:xfrm>
            <a:custGeom>
              <a:avLst/>
              <a:gdLst/>
              <a:ahLst/>
              <a:cxnLst/>
              <a:rect l="l" t="t" r="r" b="b"/>
              <a:pathLst>
                <a:path w="862616" h="812800">
                  <a:moveTo>
                    <a:pt x="431308" y="0"/>
                  </a:moveTo>
                  <a:cubicBezTo>
                    <a:pt x="193103" y="0"/>
                    <a:pt x="0" y="181951"/>
                    <a:pt x="0" y="406400"/>
                  </a:cubicBezTo>
                  <a:cubicBezTo>
                    <a:pt x="0" y="630849"/>
                    <a:pt x="193103" y="812800"/>
                    <a:pt x="431308" y="812800"/>
                  </a:cubicBezTo>
                  <a:cubicBezTo>
                    <a:pt x="669513" y="812800"/>
                    <a:pt x="862616" y="630849"/>
                    <a:pt x="862616" y="406400"/>
                  </a:cubicBezTo>
                  <a:cubicBezTo>
                    <a:pt x="862616" y="181951"/>
                    <a:pt x="669513" y="0"/>
                    <a:pt x="431308" y="0"/>
                  </a:cubicBezTo>
                  <a:close/>
                </a:path>
              </a:pathLst>
            </a:custGeom>
            <a:solidFill>
              <a:srgbClr val="ECEFF1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80870" y="104775"/>
              <a:ext cx="700875" cy="631825"/>
            </a:xfrm>
            <a:prstGeom prst="rect">
              <a:avLst/>
            </a:prstGeom>
          </p:spPr>
          <p:txBody>
            <a:bodyPr lIns="24449" tIns="24449" rIns="24449" bIns="24449" rtlCol="0" anchor="ctr"/>
            <a:lstStyle/>
            <a:p>
              <a:pPr algn="ctr">
                <a:lnSpc>
                  <a:spcPts val="275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347502" y="2196572"/>
            <a:ext cx="2442827" cy="2301755"/>
            <a:chOff x="0" y="0"/>
            <a:chExt cx="862616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62616" cy="812800"/>
            </a:xfrm>
            <a:custGeom>
              <a:avLst/>
              <a:gdLst/>
              <a:ahLst/>
              <a:cxnLst/>
              <a:rect l="l" t="t" r="r" b="b"/>
              <a:pathLst>
                <a:path w="862616" h="812800">
                  <a:moveTo>
                    <a:pt x="431308" y="0"/>
                  </a:moveTo>
                  <a:cubicBezTo>
                    <a:pt x="193103" y="0"/>
                    <a:pt x="0" y="181951"/>
                    <a:pt x="0" y="406400"/>
                  </a:cubicBezTo>
                  <a:cubicBezTo>
                    <a:pt x="0" y="630849"/>
                    <a:pt x="193103" y="812800"/>
                    <a:pt x="431308" y="812800"/>
                  </a:cubicBezTo>
                  <a:cubicBezTo>
                    <a:pt x="669513" y="812800"/>
                    <a:pt x="862616" y="630849"/>
                    <a:pt x="862616" y="406400"/>
                  </a:cubicBezTo>
                  <a:cubicBezTo>
                    <a:pt x="862616" y="181951"/>
                    <a:pt x="669513" y="0"/>
                    <a:pt x="431308" y="0"/>
                  </a:cubicBezTo>
                  <a:close/>
                </a:path>
              </a:pathLst>
            </a:custGeom>
            <a:blipFill>
              <a:blip r:embed="rId9"/>
              <a:stretch>
                <a:fillRect l="-43011" t="-102711" r="-36051" b="-50672"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>
            <a:off x="2246360" y="5613810"/>
            <a:ext cx="2659557" cy="2505969"/>
            <a:chOff x="0" y="0"/>
            <a:chExt cx="862616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62616" cy="812800"/>
            </a:xfrm>
            <a:custGeom>
              <a:avLst/>
              <a:gdLst/>
              <a:ahLst/>
              <a:cxnLst/>
              <a:rect l="l" t="t" r="r" b="b"/>
              <a:pathLst>
                <a:path w="862616" h="812800">
                  <a:moveTo>
                    <a:pt x="431308" y="0"/>
                  </a:moveTo>
                  <a:cubicBezTo>
                    <a:pt x="193103" y="0"/>
                    <a:pt x="0" y="181951"/>
                    <a:pt x="0" y="406400"/>
                  </a:cubicBezTo>
                  <a:cubicBezTo>
                    <a:pt x="0" y="630849"/>
                    <a:pt x="193103" y="812800"/>
                    <a:pt x="431308" y="812800"/>
                  </a:cubicBezTo>
                  <a:cubicBezTo>
                    <a:pt x="669513" y="812800"/>
                    <a:pt x="862616" y="630849"/>
                    <a:pt x="862616" y="406400"/>
                  </a:cubicBezTo>
                  <a:cubicBezTo>
                    <a:pt x="862616" y="181951"/>
                    <a:pt x="669513" y="0"/>
                    <a:pt x="431308" y="0"/>
                  </a:cubicBezTo>
                  <a:close/>
                </a:path>
              </a:pathLst>
            </a:custGeom>
            <a:solidFill>
              <a:srgbClr val="ECEFF1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80870" y="104775"/>
              <a:ext cx="700875" cy="631825"/>
            </a:xfrm>
            <a:prstGeom prst="rect">
              <a:avLst/>
            </a:prstGeom>
          </p:spPr>
          <p:txBody>
            <a:bodyPr lIns="24449" tIns="24449" rIns="24449" bIns="24449" rtlCol="0" anchor="ctr"/>
            <a:lstStyle/>
            <a:p>
              <a:pPr algn="ctr">
                <a:lnSpc>
                  <a:spcPts val="275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354726" y="5715917"/>
            <a:ext cx="2442827" cy="2301755"/>
            <a:chOff x="0" y="0"/>
            <a:chExt cx="862616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62616" cy="812800"/>
            </a:xfrm>
            <a:custGeom>
              <a:avLst/>
              <a:gdLst/>
              <a:ahLst/>
              <a:cxnLst/>
              <a:rect l="l" t="t" r="r" b="b"/>
              <a:pathLst>
                <a:path w="862616" h="812800">
                  <a:moveTo>
                    <a:pt x="431308" y="0"/>
                  </a:moveTo>
                  <a:cubicBezTo>
                    <a:pt x="193103" y="0"/>
                    <a:pt x="0" y="181951"/>
                    <a:pt x="0" y="406400"/>
                  </a:cubicBezTo>
                  <a:cubicBezTo>
                    <a:pt x="0" y="630849"/>
                    <a:pt x="193103" y="812800"/>
                    <a:pt x="431308" y="812800"/>
                  </a:cubicBezTo>
                  <a:cubicBezTo>
                    <a:pt x="669513" y="812800"/>
                    <a:pt x="862616" y="630849"/>
                    <a:pt x="862616" y="406400"/>
                  </a:cubicBezTo>
                  <a:cubicBezTo>
                    <a:pt x="862616" y="181951"/>
                    <a:pt x="669513" y="0"/>
                    <a:pt x="431308" y="0"/>
                  </a:cubicBezTo>
                  <a:close/>
                </a:path>
              </a:pathLst>
            </a:custGeom>
            <a:blipFill>
              <a:blip r:embed="rId10"/>
              <a:stretch>
                <a:fillRect l="-28856" t="-39128" r="-36183" b="-126182"/>
              </a:stretch>
            </a:blipFill>
          </p:spPr>
        </p:sp>
      </p:grpSp>
      <p:grpSp>
        <p:nvGrpSpPr>
          <p:cNvPr id="28" name="Group 28"/>
          <p:cNvGrpSpPr/>
          <p:nvPr/>
        </p:nvGrpSpPr>
        <p:grpSpPr>
          <a:xfrm>
            <a:off x="6539593" y="5613810"/>
            <a:ext cx="2659557" cy="2505969"/>
            <a:chOff x="0" y="0"/>
            <a:chExt cx="862616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62616" cy="812800"/>
            </a:xfrm>
            <a:custGeom>
              <a:avLst/>
              <a:gdLst/>
              <a:ahLst/>
              <a:cxnLst/>
              <a:rect l="l" t="t" r="r" b="b"/>
              <a:pathLst>
                <a:path w="862616" h="812800">
                  <a:moveTo>
                    <a:pt x="431308" y="0"/>
                  </a:moveTo>
                  <a:cubicBezTo>
                    <a:pt x="193103" y="0"/>
                    <a:pt x="0" y="181951"/>
                    <a:pt x="0" y="406400"/>
                  </a:cubicBezTo>
                  <a:cubicBezTo>
                    <a:pt x="0" y="630849"/>
                    <a:pt x="193103" y="812800"/>
                    <a:pt x="431308" y="812800"/>
                  </a:cubicBezTo>
                  <a:cubicBezTo>
                    <a:pt x="669513" y="812800"/>
                    <a:pt x="862616" y="630849"/>
                    <a:pt x="862616" y="406400"/>
                  </a:cubicBezTo>
                  <a:cubicBezTo>
                    <a:pt x="862616" y="181951"/>
                    <a:pt x="669513" y="0"/>
                    <a:pt x="431308" y="0"/>
                  </a:cubicBezTo>
                  <a:close/>
                </a:path>
              </a:pathLst>
            </a:custGeom>
            <a:solidFill>
              <a:srgbClr val="ECEFF1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80870" y="104775"/>
              <a:ext cx="700875" cy="631825"/>
            </a:xfrm>
            <a:prstGeom prst="rect">
              <a:avLst/>
            </a:prstGeom>
          </p:spPr>
          <p:txBody>
            <a:bodyPr lIns="24449" tIns="24449" rIns="24449" bIns="24449" rtlCol="0" anchor="ctr"/>
            <a:lstStyle/>
            <a:p>
              <a:pPr algn="ctr">
                <a:lnSpc>
                  <a:spcPts val="2750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6647958" y="5715917"/>
            <a:ext cx="2442827" cy="2301755"/>
            <a:chOff x="0" y="0"/>
            <a:chExt cx="862616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62616" cy="812800"/>
            </a:xfrm>
            <a:custGeom>
              <a:avLst/>
              <a:gdLst/>
              <a:ahLst/>
              <a:cxnLst/>
              <a:rect l="l" t="t" r="r" b="b"/>
              <a:pathLst>
                <a:path w="862616" h="812800">
                  <a:moveTo>
                    <a:pt x="431308" y="0"/>
                  </a:moveTo>
                  <a:cubicBezTo>
                    <a:pt x="193103" y="0"/>
                    <a:pt x="0" y="181951"/>
                    <a:pt x="0" y="406400"/>
                  </a:cubicBezTo>
                  <a:cubicBezTo>
                    <a:pt x="0" y="630849"/>
                    <a:pt x="193103" y="812800"/>
                    <a:pt x="431308" y="812800"/>
                  </a:cubicBezTo>
                  <a:cubicBezTo>
                    <a:pt x="669513" y="812800"/>
                    <a:pt x="862616" y="630849"/>
                    <a:pt x="862616" y="406400"/>
                  </a:cubicBezTo>
                  <a:cubicBezTo>
                    <a:pt x="862616" y="181951"/>
                    <a:pt x="669513" y="0"/>
                    <a:pt x="431308" y="0"/>
                  </a:cubicBezTo>
                  <a:close/>
                </a:path>
              </a:pathLst>
            </a:custGeom>
            <a:blipFill>
              <a:blip r:embed="rId11"/>
              <a:stretch>
                <a:fillRect l="-30504" t="-60127" r="-31230" b="-68736"/>
              </a:stretch>
            </a:blipFill>
          </p:spPr>
        </p:sp>
      </p:grpSp>
      <p:grpSp>
        <p:nvGrpSpPr>
          <p:cNvPr id="33" name="Group 33"/>
          <p:cNvGrpSpPr/>
          <p:nvPr/>
        </p:nvGrpSpPr>
        <p:grpSpPr>
          <a:xfrm>
            <a:off x="395007" y="4723957"/>
            <a:ext cx="2638608" cy="766330"/>
            <a:chOff x="0" y="0"/>
            <a:chExt cx="812800" cy="236061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236061"/>
            </a:xfrm>
            <a:custGeom>
              <a:avLst/>
              <a:gdLst/>
              <a:ahLst/>
              <a:cxnLst/>
              <a:rect l="l" t="t" r="r" b="b"/>
              <a:pathLst>
                <a:path w="812800" h="236061">
                  <a:moveTo>
                    <a:pt x="0" y="0"/>
                  </a:moveTo>
                  <a:lnTo>
                    <a:pt x="812800" y="0"/>
                  </a:lnTo>
                  <a:lnTo>
                    <a:pt x="812800" y="236061"/>
                  </a:lnTo>
                  <a:lnTo>
                    <a:pt x="0" y="236061"/>
                  </a:ln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28575"/>
              <a:ext cx="812800" cy="207486"/>
            </a:xfrm>
            <a:prstGeom prst="rect">
              <a:avLst/>
            </a:prstGeom>
          </p:spPr>
          <p:txBody>
            <a:bodyPr lIns="47646" tIns="47646" rIns="47646" bIns="47646" rtlCol="0" anchor="ctr"/>
            <a:lstStyle/>
            <a:p>
              <a:pPr algn="ctr">
                <a:lnSpc>
                  <a:spcPts val="2750"/>
                </a:lnSpc>
              </a:pPr>
              <a:r>
                <a:rPr lang="en-US" sz="2500">
                  <a:solidFill>
                    <a:srgbClr val="FFFFFF"/>
                  </a:solidFill>
                  <a:latin typeface="Helvetica World Bold"/>
                </a:rPr>
                <a:t>Atsafac Agafina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4562800" y="4723957"/>
            <a:ext cx="2638608" cy="766330"/>
            <a:chOff x="0" y="0"/>
            <a:chExt cx="812800" cy="23606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236061"/>
            </a:xfrm>
            <a:custGeom>
              <a:avLst/>
              <a:gdLst/>
              <a:ahLst/>
              <a:cxnLst/>
              <a:rect l="l" t="t" r="r" b="b"/>
              <a:pathLst>
                <a:path w="812800" h="236061">
                  <a:moveTo>
                    <a:pt x="0" y="0"/>
                  </a:moveTo>
                  <a:lnTo>
                    <a:pt x="812800" y="0"/>
                  </a:lnTo>
                  <a:lnTo>
                    <a:pt x="812800" y="236061"/>
                  </a:lnTo>
                  <a:lnTo>
                    <a:pt x="0" y="236061"/>
                  </a:ln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28575"/>
              <a:ext cx="812800" cy="207486"/>
            </a:xfrm>
            <a:prstGeom prst="rect">
              <a:avLst/>
            </a:prstGeom>
          </p:spPr>
          <p:txBody>
            <a:bodyPr lIns="47646" tIns="47646" rIns="47646" bIns="47646" rtlCol="0" anchor="ctr"/>
            <a:lstStyle/>
            <a:p>
              <a:pPr algn="ctr">
                <a:lnSpc>
                  <a:spcPts val="2750"/>
                </a:lnSpc>
              </a:pPr>
              <a:r>
                <a:rPr lang="en-US" sz="2500">
                  <a:solidFill>
                    <a:srgbClr val="FFFFFF"/>
                  </a:solidFill>
                  <a:latin typeface="Helvetica World Bold"/>
                </a:rPr>
                <a:t>Nguepi Paterson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8431469" y="4723957"/>
            <a:ext cx="2638608" cy="766330"/>
            <a:chOff x="0" y="0"/>
            <a:chExt cx="812800" cy="236061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236061"/>
            </a:xfrm>
            <a:custGeom>
              <a:avLst/>
              <a:gdLst/>
              <a:ahLst/>
              <a:cxnLst/>
              <a:rect l="l" t="t" r="r" b="b"/>
              <a:pathLst>
                <a:path w="812800" h="236061">
                  <a:moveTo>
                    <a:pt x="0" y="0"/>
                  </a:moveTo>
                  <a:lnTo>
                    <a:pt x="812800" y="0"/>
                  </a:lnTo>
                  <a:lnTo>
                    <a:pt x="812800" y="236061"/>
                  </a:lnTo>
                  <a:lnTo>
                    <a:pt x="0" y="236061"/>
                  </a:ln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28575"/>
              <a:ext cx="812800" cy="207486"/>
            </a:xfrm>
            <a:prstGeom prst="rect">
              <a:avLst/>
            </a:prstGeom>
          </p:spPr>
          <p:txBody>
            <a:bodyPr lIns="47646" tIns="47646" rIns="47646" bIns="47646" rtlCol="0" anchor="ctr"/>
            <a:lstStyle/>
            <a:p>
              <a:pPr algn="ctr">
                <a:lnSpc>
                  <a:spcPts val="2750"/>
                </a:lnSpc>
              </a:pPr>
              <a:r>
                <a:rPr lang="en-US" sz="2500">
                  <a:solidFill>
                    <a:srgbClr val="FFFFFF"/>
                  </a:solidFill>
                  <a:latin typeface="Helvetica World Bold"/>
                </a:rPr>
                <a:t>Negue Kwaham 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2267309" y="8241937"/>
            <a:ext cx="2638608" cy="766330"/>
            <a:chOff x="0" y="0"/>
            <a:chExt cx="812800" cy="236061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236061"/>
            </a:xfrm>
            <a:custGeom>
              <a:avLst/>
              <a:gdLst/>
              <a:ahLst/>
              <a:cxnLst/>
              <a:rect l="l" t="t" r="r" b="b"/>
              <a:pathLst>
                <a:path w="812800" h="236061">
                  <a:moveTo>
                    <a:pt x="0" y="0"/>
                  </a:moveTo>
                  <a:lnTo>
                    <a:pt x="812800" y="0"/>
                  </a:lnTo>
                  <a:lnTo>
                    <a:pt x="812800" y="236061"/>
                  </a:lnTo>
                  <a:lnTo>
                    <a:pt x="0" y="236061"/>
                  </a:ln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28575"/>
              <a:ext cx="812800" cy="207486"/>
            </a:xfrm>
            <a:prstGeom prst="rect">
              <a:avLst/>
            </a:prstGeom>
          </p:spPr>
          <p:txBody>
            <a:bodyPr lIns="47646" tIns="47646" rIns="47646" bIns="47646" rtlCol="0" anchor="ctr"/>
            <a:lstStyle/>
            <a:p>
              <a:pPr algn="ctr">
                <a:lnSpc>
                  <a:spcPts val="2750"/>
                </a:lnSpc>
              </a:pPr>
              <a:r>
                <a:rPr lang="en-US" sz="2500">
                  <a:solidFill>
                    <a:srgbClr val="FFFFFF"/>
                  </a:solidFill>
                  <a:latin typeface="Helvetica World Bold"/>
                </a:rPr>
                <a:t>Stephane Merci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6560542" y="8241937"/>
            <a:ext cx="2638608" cy="766330"/>
            <a:chOff x="0" y="0"/>
            <a:chExt cx="812800" cy="236061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236061"/>
            </a:xfrm>
            <a:custGeom>
              <a:avLst/>
              <a:gdLst/>
              <a:ahLst/>
              <a:cxnLst/>
              <a:rect l="l" t="t" r="r" b="b"/>
              <a:pathLst>
                <a:path w="812800" h="236061">
                  <a:moveTo>
                    <a:pt x="0" y="0"/>
                  </a:moveTo>
                  <a:lnTo>
                    <a:pt x="812800" y="0"/>
                  </a:lnTo>
                  <a:lnTo>
                    <a:pt x="812800" y="236061"/>
                  </a:lnTo>
                  <a:lnTo>
                    <a:pt x="0" y="236061"/>
                  </a:ln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28575"/>
              <a:ext cx="812800" cy="207486"/>
            </a:xfrm>
            <a:prstGeom prst="rect">
              <a:avLst/>
            </a:prstGeom>
          </p:spPr>
          <p:txBody>
            <a:bodyPr lIns="47646" tIns="47646" rIns="47646" bIns="47646" rtlCol="0" anchor="ctr"/>
            <a:lstStyle/>
            <a:p>
              <a:pPr algn="ctr">
                <a:lnSpc>
                  <a:spcPts val="2750"/>
                </a:lnSpc>
              </a:pPr>
              <a:r>
                <a:rPr lang="en-US" sz="2500">
                  <a:solidFill>
                    <a:srgbClr val="FFFFFF"/>
                  </a:solidFill>
                  <a:latin typeface="Helvetica World Bold"/>
                </a:rPr>
                <a:t>Kamdem Gilles</a:t>
              </a:r>
            </a:p>
          </p:txBody>
        </p:sp>
      </p:grpSp>
      <p:sp>
        <p:nvSpPr>
          <p:cNvPr id="48" name="TextBox 48"/>
          <p:cNvSpPr txBox="1"/>
          <p:nvPr/>
        </p:nvSpPr>
        <p:spPr>
          <a:xfrm>
            <a:off x="11887454" y="1918150"/>
            <a:ext cx="9470384" cy="1108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76"/>
              </a:lnSpc>
            </a:pPr>
            <a:r>
              <a:rPr lang="en-US" sz="8592" spc="-223">
                <a:solidFill>
                  <a:srgbClr val="FFFFFF"/>
                </a:solidFill>
                <a:latin typeface="Roboto Bold"/>
              </a:rPr>
              <a:t>Thank You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113239" y="741035"/>
            <a:ext cx="6624395" cy="50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29"/>
              </a:lnSpc>
            </a:pPr>
            <a:r>
              <a:rPr lang="en-US" sz="2949">
                <a:solidFill>
                  <a:srgbClr val="FFFFFF"/>
                </a:solidFill>
                <a:latin typeface="Roboto Bold"/>
              </a:rPr>
              <a:t>GROUP 8 CORE TEAM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B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62091" y="1332661"/>
            <a:ext cx="17011089" cy="17011089"/>
          </a:xfrm>
          <a:custGeom>
            <a:avLst/>
            <a:gdLst/>
            <a:ahLst/>
            <a:cxnLst/>
            <a:rect l="l" t="t" r="r" b="b"/>
            <a:pathLst>
              <a:path w="17011089" h="17011089">
                <a:moveTo>
                  <a:pt x="0" y="0"/>
                </a:moveTo>
                <a:lnTo>
                  <a:pt x="17011089" y="0"/>
                </a:lnTo>
                <a:lnTo>
                  <a:pt x="17011089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697147" y="2378512"/>
            <a:ext cx="6500361" cy="6500361"/>
          </a:xfrm>
          <a:custGeom>
            <a:avLst/>
            <a:gdLst/>
            <a:ahLst/>
            <a:cxnLst/>
            <a:rect l="l" t="t" r="r" b="b"/>
            <a:pathLst>
              <a:path w="6500361" h="6500361">
                <a:moveTo>
                  <a:pt x="0" y="0"/>
                </a:moveTo>
                <a:lnTo>
                  <a:pt x="6500361" y="0"/>
                </a:lnTo>
                <a:lnTo>
                  <a:pt x="6500361" y="6500360"/>
                </a:lnTo>
                <a:lnTo>
                  <a:pt x="0" y="65003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8188432" y="-11365926"/>
            <a:ext cx="16376864" cy="16376864"/>
          </a:xfrm>
          <a:custGeom>
            <a:avLst/>
            <a:gdLst/>
            <a:ahLst/>
            <a:cxnLst/>
            <a:rect l="l" t="t" r="r" b="b"/>
            <a:pathLst>
              <a:path w="16376864" h="16376864">
                <a:moveTo>
                  <a:pt x="0" y="0"/>
                </a:moveTo>
                <a:lnTo>
                  <a:pt x="16376864" y="0"/>
                </a:lnTo>
                <a:lnTo>
                  <a:pt x="16376864" y="16376864"/>
                </a:lnTo>
                <a:lnTo>
                  <a:pt x="0" y="163768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512513" y="8199867"/>
            <a:ext cx="6549750" cy="1358011"/>
            <a:chOff x="0" y="0"/>
            <a:chExt cx="8733000" cy="181068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716" cy="453214"/>
            </a:xfrm>
            <a:custGeom>
              <a:avLst/>
              <a:gdLst/>
              <a:ahLst/>
              <a:cxnLst/>
              <a:rect l="l" t="t" r="r" b="b"/>
              <a:pathLst>
                <a:path w="444716" h="453214">
                  <a:moveTo>
                    <a:pt x="0" y="0"/>
                  </a:moveTo>
                  <a:lnTo>
                    <a:pt x="444716" y="0"/>
                  </a:lnTo>
                  <a:lnTo>
                    <a:pt x="444716" y="453214"/>
                  </a:lnTo>
                  <a:lnTo>
                    <a:pt x="0" y="4532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222358" y="-80824"/>
              <a:ext cx="3936656" cy="13093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215"/>
                </a:lnSpc>
              </a:pPr>
              <a:r>
                <a:rPr lang="en-US" sz="5868">
                  <a:solidFill>
                    <a:srgbClr val="FFFFFF"/>
                  </a:solidFill>
                  <a:latin typeface="Roboto Bold"/>
                </a:rPr>
                <a:t>Internal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574427" y="-80824"/>
              <a:ext cx="4158573" cy="13093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215"/>
                </a:lnSpc>
              </a:pPr>
              <a:r>
                <a:rPr lang="en-US" sz="5868">
                  <a:solidFill>
                    <a:srgbClr val="FFFFFF"/>
                  </a:solidFill>
                  <a:latin typeface="Roboto Bold"/>
                </a:rPr>
                <a:t>External</a:t>
              </a:r>
            </a:p>
          </p:txBody>
        </p:sp>
        <p:sp>
          <p:nvSpPr>
            <p:cNvPr id="9" name="AutoShape 9"/>
            <p:cNvSpPr/>
            <p:nvPr/>
          </p:nvSpPr>
          <p:spPr>
            <a:xfrm flipV="1">
              <a:off x="4159014" y="43001"/>
              <a:ext cx="0" cy="1767680"/>
            </a:xfrm>
            <a:prstGeom prst="line">
              <a:avLst/>
            </a:prstGeom>
            <a:ln w="50800" cap="flat">
              <a:solidFill>
                <a:srgbClr val="42525B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654455" y="1207516"/>
              <a:ext cx="2824120" cy="4718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FFFC"/>
                  </a:solidFill>
                  <a:latin typeface="Roboto"/>
                </a:rPr>
                <a:t>Core Developers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381867" y="1207516"/>
              <a:ext cx="2824120" cy="4718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FFFC"/>
                  </a:solidFill>
                  <a:latin typeface="Roboto"/>
                </a:rPr>
                <a:t>Commited Users</a:t>
              </a:r>
            </a:p>
          </p:txBody>
        </p:sp>
        <p:sp>
          <p:nvSpPr>
            <p:cNvPr id="12" name="Freeform 12"/>
            <p:cNvSpPr/>
            <p:nvPr/>
          </p:nvSpPr>
          <p:spPr>
            <a:xfrm>
              <a:off x="4352069" y="0"/>
              <a:ext cx="444716" cy="453214"/>
            </a:xfrm>
            <a:custGeom>
              <a:avLst/>
              <a:gdLst/>
              <a:ahLst/>
              <a:cxnLst/>
              <a:rect l="l" t="t" r="r" b="b"/>
              <a:pathLst>
                <a:path w="444716" h="453214">
                  <a:moveTo>
                    <a:pt x="0" y="0"/>
                  </a:moveTo>
                  <a:lnTo>
                    <a:pt x="444716" y="0"/>
                  </a:lnTo>
                  <a:lnTo>
                    <a:pt x="444716" y="453214"/>
                  </a:lnTo>
                  <a:lnTo>
                    <a:pt x="0" y="4532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0194091" y="1154889"/>
            <a:ext cx="1137396" cy="47625"/>
            <a:chOff x="0" y="0"/>
            <a:chExt cx="299561" cy="1254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99561" cy="12543"/>
            </a:xfrm>
            <a:custGeom>
              <a:avLst/>
              <a:gdLst/>
              <a:ahLst/>
              <a:cxnLst/>
              <a:rect l="l" t="t" r="r" b="b"/>
              <a:pathLst>
                <a:path w="299561" h="12543">
                  <a:moveTo>
                    <a:pt x="0" y="0"/>
                  </a:moveTo>
                  <a:lnTo>
                    <a:pt x="299561" y="0"/>
                  </a:lnTo>
                  <a:lnTo>
                    <a:pt x="2995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FFFFF"/>
            </a:solidFill>
            <a:ln w="266700"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99561" cy="50643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0406268" y="2087370"/>
            <a:ext cx="6853032" cy="6518947"/>
          </a:xfrm>
          <a:custGeom>
            <a:avLst/>
            <a:gdLst/>
            <a:ahLst/>
            <a:cxnLst/>
            <a:rect l="l" t="t" r="r" b="b"/>
            <a:pathLst>
              <a:path w="6853032" h="6518947">
                <a:moveTo>
                  <a:pt x="0" y="0"/>
                </a:moveTo>
                <a:lnTo>
                  <a:pt x="6853032" y="0"/>
                </a:lnTo>
                <a:lnTo>
                  <a:pt x="6853032" y="6518947"/>
                </a:lnTo>
                <a:lnTo>
                  <a:pt x="0" y="65189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0" y="-181655"/>
            <a:ext cx="3952877" cy="5528499"/>
          </a:xfrm>
          <a:custGeom>
            <a:avLst/>
            <a:gdLst/>
            <a:ahLst/>
            <a:cxnLst/>
            <a:rect l="l" t="t" r="r" b="b"/>
            <a:pathLst>
              <a:path w="3952877" h="5528499">
                <a:moveTo>
                  <a:pt x="0" y="0"/>
                </a:moveTo>
                <a:lnTo>
                  <a:pt x="3952877" y="0"/>
                </a:lnTo>
                <a:lnTo>
                  <a:pt x="3952877" y="5528499"/>
                </a:lnTo>
                <a:lnTo>
                  <a:pt x="0" y="55284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1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348508" y="526959"/>
            <a:ext cx="1255860" cy="1255860"/>
          </a:xfrm>
          <a:custGeom>
            <a:avLst/>
            <a:gdLst/>
            <a:ahLst/>
            <a:cxnLst/>
            <a:rect l="l" t="t" r="r" b="b"/>
            <a:pathLst>
              <a:path w="1255860" h="1255860">
                <a:moveTo>
                  <a:pt x="0" y="0"/>
                </a:moveTo>
                <a:lnTo>
                  <a:pt x="1255860" y="0"/>
                </a:lnTo>
                <a:lnTo>
                  <a:pt x="1255860" y="1255860"/>
                </a:lnTo>
                <a:lnTo>
                  <a:pt x="0" y="125586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512513" y="2287395"/>
            <a:ext cx="9470384" cy="2134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76"/>
              </a:lnSpc>
            </a:pPr>
            <a:r>
              <a:rPr lang="en-US" sz="8592" spc="-223">
                <a:solidFill>
                  <a:srgbClr val="FFFFFF"/>
                </a:solidFill>
                <a:latin typeface="Roboto Bold"/>
              </a:rPr>
              <a:t>Stakeholders Identification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12513" y="4488154"/>
            <a:ext cx="8732443" cy="332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Roboto"/>
              </a:rPr>
              <a:t>Stakeholders are individuals or groups who are impacted by or can influence the outcome of the project.</a:t>
            </a:r>
          </a:p>
          <a:p>
            <a:pPr algn="just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Roboto"/>
              </a:rPr>
              <a:t>They bring diverse perspectives and hold a vested interest in the requirement elicitation of the project and its outcome, helping in crucial decision-making, as their needs and concerns can help identify risks and opportunities.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562091" y="479298"/>
            <a:ext cx="2401397" cy="549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3120">
                <a:solidFill>
                  <a:srgbClr val="FFFFFF"/>
                </a:solidFill>
                <a:latin typeface="Roboto Bold"/>
              </a:rPr>
              <a:t>Stakeholders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025080" y="836754"/>
            <a:ext cx="180911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Techniques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619361" y="843076"/>
            <a:ext cx="180911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Results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364638" y="836754"/>
            <a:ext cx="225495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Introduction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300427" y="836754"/>
            <a:ext cx="2278698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specifications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B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295294" y="-9377103"/>
            <a:ext cx="16376864" cy="16376864"/>
          </a:xfrm>
          <a:custGeom>
            <a:avLst/>
            <a:gdLst/>
            <a:ahLst/>
            <a:cxnLst/>
            <a:rect l="l" t="t" r="r" b="b"/>
            <a:pathLst>
              <a:path w="16376864" h="16376864">
                <a:moveTo>
                  <a:pt x="0" y="0"/>
                </a:moveTo>
                <a:lnTo>
                  <a:pt x="16376863" y="0"/>
                </a:lnTo>
                <a:lnTo>
                  <a:pt x="16376863" y="16376863"/>
                </a:lnTo>
                <a:lnTo>
                  <a:pt x="0" y="163768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697147" y="4171690"/>
            <a:ext cx="10173221" cy="10173221"/>
          </a:xfrm>
          <a:custGeom>
            <a:avLst/>
            <a:gdLst/>
            <a:ahLst/>
            <a:cxnLst/>
            <a:rect l="l" t="t" r="r" b="b"/>
            <a:pathLst>
              <a:path w="10173221" h="10173221">
                <a:moveTo>
                  <a:pt x="0" y="0"/>
                </a:moveTo>
                <a:lnTo>
                  <a:pt x="10173221" y="0"/>
                </a:lnTo>
                <a:lnTo>
                  <a:pt x="10173221" y="10173220"/>
                </a:lnTo>
                <a:lnTo>
                  <a:pt x="0" y="101732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753756" y="1276985"/>
            <a:ext cx="17011089" cy="17011089"/>
          </a:xfrm>
          <a:custGeom>
            <a:avLst/>
            <a:gdLst/>
            <a:ahLst/>
            <a:cxnLst/>
            <a:rect l="l" t="t" r="r" b="b"/>
            <a:pathLst>
              <a:path w="17011089" h="17011089">
                <a:moveTo>
                  <a:pt x="0" y="0"/>
                </a:moveTo>
                <a:lnTo>
                  <a:pt x="17011088" y="0"/>
                </a:lnTo>
                <a:lnTo>
                  <a:pt x="17011088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194091" y="1154889"/>
            <a:ext cx="1137396" cy="47625"/>
            <a:chOff x="0" y="0"/>
            <a:chExt cx="299561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9561" cy="12543"/>
            </a:xfrm>
            <a:custGeom>
              <a:avLst/>
              <a:gdLst/>
              <a:ahLst/>
              <a:cxnLst/>
              <a:rect l="l" t="t" r="r" b="b"/>
              <a:pathLst>
                <a:path w="299561" h="12543">
                  <a:moveTo>
                    <a:pt x="0" y="0"/>
                  </a:moveTo>
                  <a:lnTo>
                    <a:pt x="299561" y="0"/>
                  </a:lnTo>
                  <a:lnTo>
                    <a:pt x="2995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FFFFF"/>
            </a:solidFill>
            <a:ln w="266700"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99561" cy="50643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027654" y="1954512"/>
            <a:ext cx="7360774" cy="6523486"/>
          </a:xfrm>
          <a:custGeom>
            <a:avLst/>
            <a:gdLst/>
            <a:ahLst/>
            <a:cxnLst/>
            <a:rect l="l" t="t" r="r" b="b"/>
            <a:pathLst>
              <a:path w="7360774" h="6523486">
                <a:moveTo>
                  <a:pt x="0" y="0"/>
                </a:moveTo>
                <a:lnTo>
                  <a:pt x="7360773" y="0"/>
                </a:lnTo>
                <a:lnTo>
                  <a:pt x="7360773" y="6523485"/>
                </a:lnTo>
                <a:lnTo>
                  <a:pt x="0" y="65234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28700" y="6802489"/>
            <a:ext cx="4001748" cy="2227033"/>
            <a:chOff x="0" y="0"/>
            <a:chExt cx="5335664" cy="2969377"/>
          </a:xfrm>
        </p:grpSpPr>
        <p:grpSp>
          <p:nvGrpSpPr>
            <p:cNvPr id="10" name="Group 10"/>
            <p:cNvGrpSpPr/>
            <p:nvPr/>
          </p:nvGrpSpPr>
          <p:grpSpPr>
            <a:xfrm>
              <a:off x="392511" y="554776"/>
              <a:ext cx="4943153" cy="2414601"/>
              <a:chOff x="0" y="0"/>
              <a:chExt cx="976425" cy="47695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976425" cy="476958"/>
              </a:xfrm>
              <a:custGeom>
                <a:avLst/>
                <a:gdLst/>
                <a:ahLst/>
                <a:cxnLst/>
                <a:rect l="l" t="t" r="r" b="b"/>
                <a:pathLst>
                  <a:path w="976425" h="476958">
                    <a:moveTo>
                      <a:pt x="106501" y="0"/>
                    </a:moveTo>
                    <a:lnTo>
                      <a:pt x="869924" y="0"/>
                    </a:lnTo>
                    <a:cubicBezTo>
                      <a:pt x="898170" y="0"/>
                      <a:pt x="925259" y="11221"/>
                      <a:pt x="945232" y="31193"/>
                    </a:cubicBezTo>
                    <a:cubicBezTo>
                      <a:pt x="965205" y="51166"/>
                      <a:pt x="976425" y="78255"/>
                      <a:pt x="976425" y="106501"/>
                    </a:cubicBezTo>
                    <a:lnTo>
                      <a:pt x="976425" y="370457"/>
                    </a:lnTo>
                    <a:cubicBezTo>
                      <a:pt x="976425" y="429276"/>
                      <a:pt x="928743" y="476958"/>
                      <a:pt x="869924" y="476958"/>
                    </a:cubicBezTo>
                    <a:lnTo>
                      <a:pt x="106501" y="476958"/>
                    </a:lnTo>
                    <a:cubicBezTo>
                      <a:pt x="47682" y="476958"/>
                      <a:pt x="0" y="429276"/>
                      <a:pt x="0" y="370457"/>
                    </a:cubicBezTo>
                    <a:lnTo>
                      <a:pt x="0" y="106501"/>
                    </a:lnTo>
                    <a:cubicBezTo>
                      <a:pt x="0" y="47682"/>
                      <a:pt x="47682" y="0"/>
                      <a:pt x="106501" y="0"/>
                    </a:cubicBezTo>
                    <a:close/>
                  </a:path>
                </a:pathLst>
              </a:custGeom>
              <a:solidFill>
                <a:srgbClr val="5479F7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76200"/>
                <a:ext cx="976425" cy="5531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319"/>
                  </a:lnSpc>
                </a:pPr>
                <a:r>
                  <a:rPr lang="en-US" sz="3799">
                    <a:solidFill>
                      <a:srgbClr val="FFFFFF"/>
                    </a:solidFill>
                    <a:latin typeface="Roboto Bold"/>
                  </a:rPr>
                  <a:t>Project Team</a:t>
                </a:r>
              </a:p>
            </p:txBody>
          </p:sp>
        </p:grpSp>
        <p:sp>
          <p:nvSpPr>
            <p:cNvPr id="13" name="Freeform 13"/>
            <p:cNvSpPr/>
            <p:nvPr/>
          </p:nvSpPr>
          <p:spPr>
            <a:xfrm>
              <a:off x="0" y="0"/>
              <a:ext cx="1313383" cy="1313383"/>
            </a:xfrm>
            <a:custGeom>
              <a:avLst/>
              <a:gdLst/>
              <a:ahLst/>
              <a:cxnLst/>
              <a:rect l="l" t="t" r="r" b="b"/>
              <a:pathLst>
                <a:path w="1313383" h="1313383">
                  <a:moveTo>
                    <a:pt x="0" y="0"/>
                  </a:moveTo>
                  <a:lnTo>
                    <a:pt x="1313383" y="0"/>
                  </a:lnTo>
                  <a:lnTo>
                    <a:pt x="1313383" y="1313383"/>
                  </a:lnTo>
                  <a:lnTo>
                    <a:pt x="0" y="1313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5724956" y="7218571"/>
            <a:ext cx="3707365" cy="1810951"/>
            <a:chOff x="0" y="0"/>
            <a:chExt cx="976425" cy="47695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76425" cy="476958"/>
            </a:xfrm>
            <a:custGeom>
              <a:avLst/>
              <a:gdLst/>
              <a:ahLst/>
              <a:cxnLst/>
              <a:rect l="l" t="t" r="r" b="b"/>
              <a:pathLst>
                <a:path w="976425" h="476958">
                  <a:moveTo>
                    <a:pt x="106501" y="0"/>
                  </a:moveTo>
                  <a:lnTo>
                    <a:pt x="869924" y="0"/>
                  </a:lnTo>
                  <a:cubicBezTo>
                    <a:pt x="898170" y="0"/>
                    <a:pt x="925259" y="11221"/>
                    <a:pt x="945232" y="31193"/>
                  </a:cubicBezTo>
                  <a:cubicBezTo>
                    <a:pt x="965205" y="51166"/>
                    <a:pt x="976425" y="78255"/>
                    <a:pt x="976425" y="106501"/>
                  </a:cubicBezTo>
                  <a:lnTo>
                    <a:pt x="976425" y="370457"/>
                  </a:lnTo>
                  <a:cubicBezTo>
                    <a:pt x="976425" y="429276"/>
                    <a:pt x="928743" y="476958"/>
                    <a:pt x="869924" y="476958"/>
                  </a:cubicBezTo>
                  <a:lnTo>
                    <a:pt x="106501" y="476958"/>
                  </a:lnTo>
                  <a:cubicBezTo>
                    <a:pt x="47682" y="476958"/>
                    <a:pt x="0" y="429276"/>
                    <a:pt x="0" y="370457"/>
                  </a:cubicBezTo>
                  <a:lnTo>
                    <a:pt x="0" y="106501"/>
                  </a:lnTo>
                  <a:cubicBezTo>
                    <a:pt x="0" y="47682"/>
                    <a:pt x="47682" y="0"/>
                    <a:pt x="106501" y="0"/>
                  </a:cubicBezTo>
                  <a:close/>
                </a:path>
              </a:pathLst>
            </a:custGeom>
            <a:solidFill>
              <a:srgbClr val="5479F7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976425" cy="55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19"/>
                </a:lnSpc>
              </a:pPr>
              <a:r>
                <a:rPr lang="en-US" sz="3799">
                  <a:solidFill>
                    <a:srgbClr val="FFFFFF"/>
                  </a:solidFill>
                  <a:latin typeface="Roboto Bold"/>
                </a:rPr>
                <a:t>Data provider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5430573" y="6802489"/>
            <a:ext cx="985037" cy="985037"/>
          </a:xfrm>
          <a:custGeom>
            <a:avLst/>
            <a:gdLst/>
            <a:ahLst/>
            <a:cxnLst/>
            <a:rect l="l" t="t" r="r" b="b"/>
            <a:pathLst>
              <a:path w="985037" h="985037">
                <a:moveTo>
                  <a:pt x="0" y="0"/>
                </a:moveTo>
                <a:lnTo>
                  <a:pt x="985037" y="0"/>
                </a:lnTo>
                <a:lnTo>
                  <a:pt x="985037" y="985037"/>
                </a:lnTo>
                <a:lnTo>
                  <a:pt x="0" y="9850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0126829" y="7218571"/>
            <a:ext cx="3707365" cy="1810951"/>
            <a:chOff x="0" y="0"/>
            <a:chExt cx="976425" cy="47695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76425" cy="476958"/>
            </a:xfrm>
            <a:custGeom>
              <a:avLst/>
              <a:gdLst/>
              <a:ahLst/>
              <a:cxnLst/>
              <a:rect l="l" t="t" r="r" b="b"/>
              <a:pathLst>
                <a:path w="976425" h="476958">
                  <a:moveTo>
                    <a:pt x="106501" y="0"/>
                  </a:moveTo>
                  <a:lnTo>
                    <a:pt x="869924" y="0"/>
                  </a:lnTo>
                  <a:cubicBezTo>
                    <a:pt x="898170" y="0"/>
                    <a:pt x="925259" y="11221"/>
                    <a:pt x="945232" y="31193"/>
                  </a:cubicBezTo>
                  <a:cubicBezTo>
                    <a:pt x="965205" y="51166"/>
                    <a:pt x="976425" y="78255"/>
                    <a:pt x="976425" y="106501"/>
                  </a:cubicBezTo>
                  <a:lnTo>
                    <a:pt x="976425" y="370457"/>
                  </a:lnTo>
                  <a:cubicBezTo>
                    <a:pt x="976425" y="429276"/>
                    <a:pt x="928743" y="476958"/>
                    <a:pt x="869924" y="476958"/>
                  </a:cubicBezTo>
                  <a:lnTo>
                    <a:pt x="106501" y="476958"/>
                  </a:lnTo>
                  <a:cubicBezTo>
                    <a:pt x="47682" y="476958"/>
                    <a:pt x="0" y="429276"/>
                    <a:pt x="0" y="370457"/>
                  </a:cubicBezTo>
                  <a:lnTo>
                    <a:pt x="0" y="106501"/>
                  </a:lnTo>
                  <a:cubicBezTo>
                    <a:pt x="0" y="47682"/>
                    <a:pt x="47682" y="0"/>
                    <a:pt x="106501" y="0"/>
                  </a:cubicBezTo>
                  <a:close/>
                </a:path>
              </a:pathLst>
            </a:custGeom>
            <a:solidFill>
              <a:srgbClr val="5479F7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76200"/>
              <a:ext cx="976425" cy="55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19"/>
                </a:lnSpc>
              </a:pPr>
              <a:r>
                <a:rPr lang="en-US" sz="3799">
                  <a:solidFill>
                    <a:srgbClr val="FFFFFF"/>
                  </a:solidFill>
                  <a:latin typeface="Roboto Bold"/>
                </a:rPr>
                <a:t>RIB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9832446" y="6802489"/>
            <a:ext cx="985037" cy="985037"/>
          </a:xfrm>
          <a:custGeom>
            <a:avLst/>
            <a:gdLst/>
            <a:ahLst/>
            <a:cxnLst/>
            <a:rect l="l" t="t" r="r" b="b"/>
            <a:pathLst>
              <a:path w="985037" h="985037">
                <a:moveTo>
                  <a:pt x="0" y="0"/>
                </a:moveTo>
                <a:lnTo>
                  <a:pt x="985037" y="0"/>
                </a:lnTo>
                <a:lnTo>
                  <a:pt x="985037" y="985037"/>
                </a:lnTo>
                <a:lnTo>
                  <a:pt x="0" y="9850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111140" y="9381156"/>
            <a:ext cx="401373" cy="401373"/>
          </a:xfrm>
          <a:custGeom>
            <a:avLst/>
            <a:gdLst/>
            <a:ahLst/>
            <a:cxnLst/>
            <a:rect l="l" t="t" r="r" b="b"/>
            <a:pathLst>
              <a:path w="401373" h="401373">
                <a:moveTo>
                  <a:pt x="0" y="0"/>
                </a:moveTo>
                <a:lnTo>
                  <a:pt x="401373" y="0"/>
                </a:lnTo>
                <a:lnTo>
                  <a:pt x="401373" y="401373"/>
                </a:lnTo>
                <a:lnTo>
                  <a:pt x="0" y="40137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311826" y="482266"/>
            <a:ext cx="1345246" cy="1345246"/>
          </a:xfrm>
          <a:custGeom>
            <a:avLst/>
            <a:gdLst/>
            <a:ahLst/>
            <a:cxnLst/>
            <a:rect l="l" t="t" r="r" b="b"/>
            <a:pathLst>
              <a:path w="1345246" h="1345246">
                <a:moveTo>
                  <a:pt x="0" y="0"/>
                </a:moveTo>
                <a:lnTo>
                  <a:pt x="1345246" y="0"/>
                </a:lnTo>
                <a:lnTo>
                  <a:pt x="1345246" y="1345246"/>
                </a:lnTo>
                <a:lnTo>
                  <a:pt x="0" y="134524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512513" y="2505931"/>
            <a:ext cx="6756395" cy="142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52"/>
              </a:lnSpc>
            </a:pPr>
            <a:r>
              <a:rPr lang="en-US" sz="5800" spc="-150">
                <a:solidFill>
                  <a:srgbClr val="FFFFFF"/>
                </a:solidFill>
                <a:latin typeface="Roboto Bold"/>
              </a:rPr>
              <a:t>Internal</a:t>
            </a:r>
          </a:p>
          <a:p>
            <a:pPr>
              <a:lnSpc>
                <a:spcPts val="5452"/>
              </a:lnSpc>
            </a:pPr>
            <a:r>
              <a:rPr lang="en-US" sz="5800" spc="-150">
                <a:solidFill>
                  <a:srgbClr val="FFFFFF"/>
                </a:solidFill>
                <a:latin typeface="Roboto Bold"/>
              </a:rPr>
              <a:t>Stakeholders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12513" y="4669525"/>
            <a:ext cx="7330883" cy="189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Roboto"/>
              </a:rPr>
              <a:t>An internal stakeholder is a person, group, or company that is directly involved in the project.They help contribute to the evolvement of the project.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562091" y="479298"/>
            <a:ext cx="2401397" cy="549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3120">
                <a:solidFill>
                  <a:srgbClr val="FFFFFF"/>
                </a:solidFill>
                <a:latin typeface="Roboto Bold"/>
              </a:rPr>
              <a:t>Stakeholders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025080" y="836754"/>
            <a:ext cx="180911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Techniques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619361" y="843076"/>
            <a:ext cx="180911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Results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364638" y="836754"/>
            <a:ext cx="225495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Introduction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300427" y="836754"/>
            <a:ext cx="2278698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specifications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654603" y="9438306"/>
            <a:ext cx="9522014" cy="320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50"/>
              </a:lnSpc>
            </a:pPr>
            <a:r>
              <a:rPr lang="en-US" sz="2500" spc="-65">
                <a:solidFill>
                  <a:srgbClr val="FFFFFF"/>
                </a:solidFill>
                <a:latin typeface="Roboto Bold"/>
              </a:rPr>
              <a:t>Road infrastructure body (RIB)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B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295294" y="-9377103"/>
            <a:ext cx="16376864" cy="16376864"/>
          </a:xfrm>
          <a:custGeom>
            <a:avLst/>
            <a:gdLst/>
            <a:ahLst/>
            <a:cxnLst/>
            <a:rect l="l" t="t" r="r" b="b"/>
            <a:pathLst>
              <a:path w="16376864" h="16376864">
                <a:moveTo>
                  <a:pt x="0" y="0"/>
                </a:moveTo>
                <a:lnTo>
                  <a:pt x="16376863" y="0"/>
                </a:lnTo>
                <a:lnTo>
                  <a:pt x="16376863" y="16376863"/>
                </a:lnTo>
                <a:lnTo>
                  <a:pt x="0" y="163768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697147" y="4171690"/>
            <a:ext cx="10173221" cy="10173221"/>
          </a:xfrm>
          <a:custGeom>
            <a:avLst/>
            <a:gdLst/>
            <a:ahLst/>
            <a:cxnLst/>
            <a:rect l="l" t="t" r="r" b="b"/>
            <a:pathLst>
              <a:path w="10173221" h="10173221">
                <a:moveTo>
                  <a:pt x="0" y="0"/>
                </a:moveTo>
                <a:lnTo>
                  <a:pt x="10173221" y="0"/>
                </a:lnTo>
                <a:lnTo>
                  <a:pt x="10173221" y="10173220"/>
                </a:lnTo>
                <a:lnTo>
                  <a:pt x="0" y="101732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753756" y="1276985"/>
            <a:ext cx="17011089" cy="17011089"/>
          </a:xfrm>
          <a:custGeom>
            <a:avLst/>
            <a:gdLst/>
            <a:ahLst/>
            <a:cxnLst/>
            <a:rect l="l" t="t" r="r" b="b"/>
            <a:pathLst>
              <a:path w="17011089" h="17011089">
                <a:moveTo>
                  <a:pt x="0" y="0"/>
                </a:moveTo>
                <a:lnTo>
                  <a:pt x="17011088" y="0"/>
                </a:lnTo>
                <a:lnTo>
                  <a:pt x="17011088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194091" y="1154889"/>
            <a:ext cx="1137396" cy="47625"/>
            <a:chOff x="0" y="0"/>
            <a:chExt cx="299561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9561" cy="12543"/>
            </a:xfrm>
            <a:custGeom>
              <a:avLst/>
              <a:gdLst/>
              <a:ahLst/>
              <a:cxnLst/>
              <a:rect l="l" t="t" r="r" b="b"/>
              <a:pathLst>
                <a:path w="299561" h="12543">
                  <a:moveTo>
                    <a:pt x="0" y="0"/>
                  </a:moveTo>
                  <a:lnTo>
                    <a:pt x="299561" y="0"/>
                  </a:lnTo>
                  <a:lnTo>
                    <a:pt x="2995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FFFFF"/>
            </a:solidFill>
            <a:ln w="266700"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99561" cy="50643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23083" y="7218571"/>
            <a:ext cx="3707365" cy="1810951"/>
            <a:chOff x="0" y="0"/>
            <a:chExt cx="976425" cy="47695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76425" cy="476958"/>
            </a:xfrm>
            <a:custGeom>
              <a:avLst/>
              <a:gdLst/>
              <a:ahLst/>
              <a:cxnLst/>
              <a:rect l="l" t="t" r="r" b="b"/>
              <a:pathLst>
                <a:path w="976425" h="476958">
                  <a:moveTo>
                    <a:pt x="106501" y="0"/>
                  </a:moveTo>
                  <a:lnTo>
                    <a:pt x="869924" y="0"/>
                  </a:lnTo>
                  <a:cubicBezTo>
                    <a:pt x="898170" y="0"/>
                    <a:pt x="925259" y="11221"/>
                    <a:pt x="945232" y="31193"/>
                  </a:cubicBezTo>
                  <a:cubicBezTo>
                    <a:pt x="965205" y="51166"/>
                    <a:pt x="976425" y="78255"/>
                    <a:pt x="976425" y="106501"/>
                  </a:cubicBezTo>
                  <a:lnTo>
                    <a:pt x="976425" y="370457"/>
                  </a:lnTo>
                  <a:cubicBezTo>
                    <a:pt x="976425" y="429276"/>
                    <a:pt x="928743" y="476958"/>
                    <a:pt x="869924" y="476958"/>
                  </a:cubicBezTo>
                  <a:lnTo>
                    <a:pt x="106501" y="476958"/>
                  </a:lnTo>
                  <a:cubicBezTo>
                    <a:pt x="47682" y="476958"/>
                    <a:pt x="0" y="429276"/>
                    <a:pt x="0" y="370457"/>
                  </a:cubicBezTo>
                  <a:lnTo>
                    <a:pt x="0" y="106501"/>
                  </a:lnTo>
                  <a:cubicBezTo>
                    <a:pt x="0" y="47682"/>
                    <a:pt x="47682" y="0"/>
                    <a:pt x="106501" y="0"/>
                  </a:cubicBezTo>
                  <a:close/>
                </a:path>
              </a:pathLst>
            </a:custGeom>
            <a:solidFill>
              <a:srgbClr val="5479F7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976425" cy="55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19"/>
                </a:lnSpc>
              </a:pPr>
              <a:r>
                <a:rPr lang="en-US" sz="3799">
                  <a:solidFill>
                    <a:srgbClr val="FFFFFF"/>
                  </a:solidFill>
                  <a:latin typeface="Roboto Bold"/>
                </a:rPr>
                <a:t>Users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028700" y="6802489"/>
            <a:ext cx="985037" cy="985037"/>
          </a:xfrm>
          <a:custGeom>
            <a:avLst/>
            <a:gdLst/>
            <a:ahLst/>
            <a:cxnLst/>
            <a:rect l="l" t="t" r="r" b="b"/>
            <a:pathLst>
              <a:path w="985037" h="985037">
                <a:moveTo>
                  <a:pt x="0" y="0"/>
                </a:moveTo>
                <a:lnTo>
                  <a:pt x="985037" y="0"/>
                </a:lnTo>
                <a:lnTo>
                  <a:pt x="985037" y="985037"/>
                </a:lnTo>
                <a:lnTo>
                  <a:pt x="0" y="9850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5724956" y="7218571"/>
            <a:ext cx="3707365" cy="1810951"/>
            <a:chOff x="0" y="0"/>
            <a:chExt cx="976425" cy="47695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76425" cy="476958"/>
            </a:xfrm>
            <a:custGeom>
              <a:avLst/>
              <a:gdLst/>
              <a:ahLst/>
              <a:cxnLst/>
              <a:rect l="l" t="t" r="r" b="b"/>
              <a:pathLst>
                <a:path w="976425" h="476958">
                  <a:moveTo>
                    <a:pt x="106501" y="0"/>
                  </a:moveTo>
                  <a:lnTo>
                    <a:pt x="869924" y="0"/>
                  </a:lnTo>
                  <a:cubicBezTo>
                    <a:pt x="898170" y="0"/>
                    <a:pt x="925259" y="11221"/>
                    <a:pt x="945232" y="31193"/>
                  </a:cubicBezTo>
                  <a:cubicBezTo>
                    <a:pt x="965205" y="51166"/>
                    <a:pt x="976425" y="78255"/>
                    <a:pt x="976425" y="106501"/>
                  </a:cubicBezTo>
                  <a:lnTo>
                    <a:pt x="976425" y="370457"/>
                  </a:lnTo>
                  <a:cubicBezTo>
                    <a:pt x="976425" y="429276"/>
                    <a:pt x="928743" y="476958"/>
                    <a:pt x="869924" y="476958"/>
                  </a:cubicBezTo>
                  <a:lnTo>
                    <a:pt x="106501" y="476958"/>
                  </a:lnTo>
                  <a:cubicBezTo>
                    <a:pt x="47682" y="476958"/>
                    <a:pt x="0" y="429276"/>
                    <a:pt x="0" y="370457"/>
                  </a:cubicBezTo>
                  <a:lnTo>
                    <a:pt x="0" y="106501"/>
                  </a:lnTo>
                  <a:cubicBezTo>
                    <a:pt x="0" y="47682"/>
                    <a:pt x="47682" y="0"/>
                    <a:pt x="106501" y="0"/>
                  </a:cubicBezTo>
                  <a:close/>
                </a:path>
              </a:pathLst>
            </a:custGeom>
            <a:solidFill>
              <a:srgbClr val="5479F7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976425" cy="55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19"/>
                </a:lnSpc>
              </a:pPr>
              <a:r>
                <a:rPr lang="en-US" sz="3799">
                  <a:solidFill>
                    <a:srgbClr val="FFFFFF"/>
                  </a:solidFill>
                  <a:latin typeface="Roboto Bold"/>
                </a:rPr>
                <a:t>Vehicle</a:t>
              </a:r>
            </a:p>
            <a:p>
              <a:pPr algn="ctr">
                <a:lnSpc>
                  <a:spcPts val="5319"/>
                </a:lnSpc>
              </a:pPr>
              <a:r>
                <a:rPr lang="en-US" sz="3799">
                  <a:solidFill>
                    <a:srgbClr val="FFFFFF"/>
                  </a:solidFill>
                  <a:latin typeface="Roboto Bold"/>
                </a:rPr>
                <a:t> owners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5430573" y="6802489"/>
            <a:ext cx="985037" cy="985037"/>
          </a:xfrm>
          <a:custGeom>
            <a:avLst/>
            <a:gdLst/>
            <a:ahLst/>
            <a:cxnLst/>
            <a:rect l="l" t="t" r="r" b="b"/>
            <a:pathLst>
              <a:path w="985037" h="985037">
                <a:moveTo>
                  <a:pt x="0" y="0"/>
                </a:moveTo>
                <a:lnTo>
                  <a:pt x="985037" y="0"/>
                </a:lnTo>
                <a:lnTo>
                  <a:pt x="985037" y="985037"/>
                </a:lnTo>
                <a:lnTo>
                  <a:pt x="0" y="9850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0126829" y="7218571"/>
            <a:ext cx="3707365" cy="1810951"/>
            <a:chOff x="0" y="0"/>
            <a:chExt cx="976425" cy="47695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76425" cy="476958"/>
            </a:xfrm>
            <a:custGeom>
              <a:avLst/>
              <a:gdLst/>
              <a:ahLst/>
              <a:cxnLst/>
              <a:rect l="l" t="t" r="r" b="b"/>
              <a:pathLst>
                <a:path w="976425" h="476958">
                  <a:moveTo>
                    <a:pt x="106501" y="0"/>
                  </a:moveTo>
                  <a:lnTo>
                    <a:pt x="869924" y="0"/>
                  </a:lnTo>
                  <a:cubicBezTo>
                    <a:pt x="898170" y="0"/>
                    <a:pt x="925259" y="11221"/>
                    <a:pt x="945232" y="31193"/>
                  </a:cubicBezTo>
                  <a:cubicBezTo>
                    <a:pt x="965205" y="51166"/>
                    <a:pt x="976425" y="78255"/>
                    <a:pt x="976425" y="106501"/>
                  </a:cubicBezTo>
                  <a:lnTo>
                    <a:pt x="976425" y="370457"/>
                  </a:lnTo>
                  <a:cubicBezTo>
                    <a:pt x="976425" y="429276"/>
                    <a:pt x="928743" y="476958"/>
                    <a:pt x="869924" y="476958"/>
                  </a:cubicBezTo>
                  <a:lnTo>
                    <a:pt x="106501" y="476958"/>
                  </a:lnTo>
                  <a:cubicBezTo>
                    <a:pt x="47682" y="476958"/>
                    <a:pt x="0" y="429276"/>
                    <a:pt x="0" y="370457"/>
                  </a:cubicBezTo>
                  <a:lnTo>
                    <a:pt x="0" y="106501"/>
                  </a:lnTo>
                  <a:cubicBezTo>
                    <a:pt x="0" y="47682"/>
                    <a:pt x="47682" y="0"/>
                    <a:pt x="106501" y="0"/>
                  </a:cubicBezTo>
                  <a:close/>
                </a:path>
              </a:pathLst>
            </a:custGeom>
            <a:solidFill>
              <a:srgbClr val="5479F7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76200"/>
              <a:ext cx="976425" cy="55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19"/>
                </a:lnSpc>
              </a:pPr>
              <a:r>
                <a:rPr lang="en-US" sz="3799">
                  <a:solidFill>
                    <a:srgbClr val="FFFFFF"/>
                  </a:solidFill>
                  <a:latin typeface="Roboto Bold"/>
                </a:rPr>
                <a:t>Transport Agency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9832446" y="6802489"/>
            <a:ext cx="985037" cy="985037"/>
          </a:xfrm>
          <a:custGeom>
            <a:avLst/>
            <a:gdLst/>
            <a:ahLst/>
            <a:cxnLst/>
            <a:rect l="l" t="t" r="r" b="b"/>
            <a:pathLst>
              <a:path w="985037" h="985037">
                <a:moveTo>
                  <a:pt x="0" y="0"/>
                </a:moveTo>
                <a:lnTo>
                  <a:pt x="985037" y="0"/>
                </a:lnTo>
                <a:lnTo>
                  <a:pt x="985037" y="985037"/>
                </a:lnTo>
                <a:lnTo>
                  <a:pt x="0" y="9850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144734" y="1770549"/>
            <a:ext cx="4114566" cy="7197491"/>
          </a:xfrm>
          <a:custGeom>
            <a:avLst/>
            <a:gdLst/>
            <a:ahLst/>
            <a:cxnLst/>
            <a:rect l="l" t="t" r="r" b="b"/>
            <a:pathLst>
              <a:path w="4114566" h="7197491">
                <a:moveTo>
                  <a:pt x="0" y="0"/>
                </a:moveTo>
                <a:lnTo>
                  <a:pt x="4114566" y="0"/>
                </a:lnTo>
                <a:lnTo>
                  <a:pt x="4114566" y="7197491"/>
                </a:lnTo>
                <a:lnTo>
                  <a:pt x="0" y="719749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323083" y="447777"/>
            <a:ext cx="1203982" cy="1203982"/>
          </a:xfrm>
          <a:custGeom>
            <a:avLst/>
            <a:gdLst/>
            <a:ahLst/>
            <a:cxnLst/>
            <a:rect l="l" t="t" r="r" b="b"/>
            <a:pathLst>
              <a:path w="1203982" h="1203982">
                <a:moveTo>
                  <a:pt x="0" y="0"/>
                </a:moveTo>
                <a:lnTo>
                  <a:pt x="1203983" y="0"/>
                </a:lnTo>
                <a:lnTo>
                  <a:pt x="1203983" y="1203982"/>
                </a:lnTo>
                <a:lnTo>
                  <a:pt x="0" y="120398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512513" y="2505931"/>
            <a:ext cx="6756395" cy="142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52"/>
              </a:lnSpc>
            </a:pPr>
            <a:r>
              <a:rPr lang="en-US" sz="5800" spc="-150">
                <a:solidFill>
                  <a:srgbClr val="FFFFFF"/>
                </a:solidFill>
                <a:latin typeface="Roboto Bold"/>
              </a:rPr>
              <a:t>External</a:t>
            </a:r>
          </a:p>
          <a:p>
            <a:pPr>
              <a:lnSpc>
                <a:spcPts val="5452"/>
              </a:lnSpc>
            </a:pPr>
            <a:r>
              <a:rPr lang="en-US" sz="5800" spc="-150">
                <a:solidFill>
                  <a:srgbClr val="FFFFFF"/>
                </a:solidFill>
                <a:latin typeface="Roboto Bold"/>
              </a:rPr>
              <a:t>Stakeholders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21219" y="4393935"/>
            <a:ext cx="7330883" cy="189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Roboto"/>
              </a:rPr>
              <a:t>External stakeholders are individuals not directly concerned in the project development process but who will be impacted by the activities, decisions and outcomes.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562091" y="479298"/>
            <a:ext cx="2401397" cy="549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3120">
                <a:solidFill>
                  <a:srgbClr val="FFFFFF"/>
                </a:solidFill>
                <a:latin typeface="Roboto Bold"/>
              </a:rPr>
              <a:t>Stakeholders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025080" y="836754"/>
            <a:ext cx="180911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Techniques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619361" y="843076"/>
            <a:ext cx="180911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Results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364638" y="836754"/>
            <a:ext cx="225495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Introduction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300427" y="836754"/>
            <a:ext cx="2278698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specifications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B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16746" y="1348373"/>
            <a:ext cx="6378842" cy="7666110"/>
          </a:xfrm>
          <a:custGeom>
            <a:avLst/>
            <a:gdLst/>
            <a:ahLst/>
            <a:cxnLst/>
            <a:rect l="l" t="t" r="r" b="b"/>
            <a:pathLst>
              <a:path w="6378842" h="7666110">
                <a:moveTo>
                  <a:pt x="0" y="0"/>
                </a:moveTo>
                <a:lnTo>
                  <a:pt x="6378842" y="0"/>
                </a:lnTo>
                <a:lnTo>
                  <a:pt x="6378842" y="7666109"/>
                </a:lnTo>
                <a:lnTo>
                  <a:pt x="0" y="76661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437401" y="5181427"/>
            <a:ext cx="17011089" cy="17011089"/>
          </a:xfrm>
          <a:custGeom>
            <a:avLst/>
            <a:gdLst/>
            <a:ahLst/>
            <a:cxnLst/>
            <a:rect l="l" t="t" r="r" b="b"/>
            <a:pathLst>
              <a:path w="17011089" h="17011089">
                <a:moveTo>
                  <a:pt x="0" y="0"/>
                </a:moveTo>
                <a:lnTo>
                  <a:pt x="17011089" y="0"/>
                </a:lnTo>
                <a:lnTo>
                  <a:pt x="17011089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37322" y="3896437"/>
            <a:ext cx="5649203" cy="5649203"/>
          </a:xfrm>
          <a:custGeom>
            <a:avLst/>
            <a:gdLst/>
            <a:ahLst/>
            <a:cxnLst/>
            <a:rect l="l" t="t" r="r" b="b"/>
            <a:pathLst>
              <a:path w="5649203" h="5649203">
                <a:moveTo>
                  <a:pt x="0" y="0"/>
                </a:moveTo>
                <a:lnTo>
                  <a:pt x="5649203" y="0"/>
                </a:lnTo>
                <a:lnTo>
                  <a:pt x="5649203" y="5649203"/>
                </a:lnTo>
                <a:lnTo>
                  <a:pt x="0" y="56492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4257061" y="-1467393"/>
            <a:ext cx="16376864" cy="16376864"/>
          </a:xfrm>
          <a:custGeom>
            <a:avLst/>
            <a:gdLst/>
            <a:ahLst/>
            <a:cxnLst/>
            <a:rect l="l" t="t" r="r" b="b"/>
            <a:pathLst>
              <a:path w="16376864" h="16376864">
                <a:moveTo>
                  <a:pt x="0" y="0"/>
                </a:moveTo>
                <a:lnTo>
                  <a:pt x="16376863" y="0"/>
                </a:lnTo>
                <a:lnTo>
                  <a:pt x="16376863" y="16376863"/>
                </a:lnTo>
                <a:lnTo>
                  <a:pt x="0" y="163768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47087" y="3650069"/>
            <a:ext cx="444187" cy="913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75"/>
              </a:lnSpc>
            </a:pPr>
            <a:r>
              <a:rPr lang="en-US" sz="5268">
                <a:solidFill>
                  <a:srgbClr val="FFFFFF"/>
                </a:solidFill>
                <a:latin typeface="Roboto Bold"/>
              </a:rPr>
              <a:t>1</a:t>
            </a:r>
          </a:p>
        </p:txBody>
      </p:sp>
      <p:sp>
        <p:nvSpPr>
          <p:cNvPr id="7" name="Freeform 7"/>
          <p:cNvSpPr/>
          <p:nvPr/>
        </p:nvSpPr>
        <p:spPr>
          <a:xfrm>
            <a:off x="1613550" y="3716162"/>
            <a:ext cx="333537" cy="339910"/>
          </a:xfrm>
          <a:custGeom>
            <a:avLst/>
            <a:gdLst/>
            <a:ahLst/>
            <a:cxnLst/>
            <a:rect l="l" t="t" r="r" b="b"/>
            <a:pathLst>
              <a:path w="333537" h="339910">
                <a:moveTo>
                  <a:pt x="0" y="0"/>
                </a:moveTo>
                <a:lnTo>
                  <a:pt x="333537" y="0"/>
                </a:lnTo>
                <a:lnTo>
                  <a:pt x="333537" y="339910"/>
                </a:lnTo>
                <a:lnTo>
                  <a:pt x="0" y="3399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43136" y="5997899"/>
            <a:ext cx="333537" cy="339910"/>
          </a:xfrm>
          <a:custGeom>
            <a:avLst/>
            <a:gdLst/>
            <a:ahLst/>
            <a:cxnLst/>
            <a:rect l="l" t="t" r="r" b="b"/>
            <a:pathLst>
              <a:path w="333537" h="339910">
                <a:moveTo>
                  <a:pt x="0" y="0"/>
                </a:moveTo>
                <a:lnTo>
                  <a:pt x="333537" y="0"/>
                </a:lnTo>
                <a:lnTo>
                  <a:pt x="333537" y="339911"/>
                </a:lnTo>
                <a:lnTo>
                  <a:pt x="0" y="3399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705884" y="3552278"/>
            <a:ext cx="444187" cy="913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75"/>
              </a:lnSpc>
            </a:pPr>
            <a:r>
              <a:rPr lang="en-US" sz="5268">
                <a:solidFill>
                  <a:srgbClr val="FFFFFF"/>
                </a:solidFill>
                <a:latin typeface="Roboto Bold"/>
              </a:rPr>
              <a:t>3</a:t>
            </a:r>
          </a:p>
        </p:txBody>
      </p:sp>
      <p:sp>
        <p:nvSpPr>
          <p:cNvPr id="10" name="Freeform 10"/>
          <p:cNvSpPr/>
          <p:nvPr/>
        </p:nvSpPr>
        <p:spPr>
          <a:xfrm>
            <a:off x="9372347" y="3546207"/>
            <a:ext cx="333537" cy="339910"/>
          </a:xfrm>
          <a:custGeom>
            <a:avLst/>
            <a:gdLst/>
            <a:ahLst/>
            <a:cxnLst/>
            <a:rect l="l" t="t" r="r" b="b"/>
            <a:pathLst>
              <a:path w="333537" h="339910">
                <a:moveTo>
                  <a:pt x="0" y="0"/>
                </a:moveTo>
                <a:lnTo>
                  <a:pt x="333537" y="0"/>
                </a:lnTo>
                <a:lnTo>
                  <a:pt x="333537" y="339910"/>
                </a:lnTo>
                <a:lnTo>
                  <a:pt x="0" y="3399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705884" y="6014291"/>
            <a:ext cx="444187" cy="913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75"/>
              </a:lnSpc>
            </a:pPr>
            <a:r>
              <a:rPr lang="en-US" sz="5268">
                <a:solidFill>
                  <a:srgbClr val="FFFFFF"/>
                </a:solidFill>
                <a:latin typeface="Roboto Bold"/>
              </a:rPr>
              <a:t>4</a:t>
            </a:r>
          </a:p>
        </p:txBody>
      </p:sp>
      <p:sp>
        <p:nvSpPr>
          <p:cNvPr id="12" name="Freeform 12"/>
          <p:cNvSpPr/>
          <p:nvPr/>
        </p:nvSpPr>
        <p:spPr>
          <a:xfrm>
            <a:off x="9395323" y="5997899"/>
            <a:ext cx="333537" cy="339910"/>
          </a:xfrm>
          <a:custGeom>
            <a:avLst/>
            <a:gdLst/>
            <a:ahLst/>
            <a:cxnLst/>
            <a:rect l="l" t="t" r="r" b="b"/>
            <a:pathLst>
              <a:path w="333537" h="339910">
                <a:moveTo>
                  <a:pt x="0" y="0"/>
                </a:moveTo>
                <a:lnTo>
                  <a:pt x="333536" y="0"/>
                </a:lnTo>
                <a:lnTo>
                  <a:pt x="333536" y="339911"/>
                </a:lnTo>
                <a:lnTo>
                  <a:pt x="0" y="3399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2300777" y="1178702"/>
            <a:ext cx="1137396" cy="47625"/>
            <a:chOff x="0" y="0"/>
            <a:chExt cx="299561" cy="1254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99561" cy="12543"/>
            </a:xfrm>
            <a:custGeom>
              <a:avLst/>
              <a:gdLst/>
              <a:ahLst/>
              <a:cxnLst/>
              <a:rect l="l" t="t" r="r" b="b"/>
              <a:pathLst>
                <a:path w="299561" h="12543">
                  <a:moveTo>
                    <a:pt x="0" y="0"/>
                  </a:moveTo>
                  <a:lnTo>
                    <a:pt x="299561" y="0"/>
                  </a:lnTo>
                  <a:lnTo>
                    <a:pt x="2995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FFFFF"/>
            </a:solidFill>
            <a:ln w="266700"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99561" cy="50643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492310" y="3764369"/>
            <a:ext cx="5894420" cy="700461"/>
            <a:chOff x="0" y="0"/>
            <a:chExt cx="1552440" cy="18448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52440" cy="184484"/>
            </a:xfrm>
            <a:custGeom>
              <a:avLst/>
              <a:gdLst/>
              <a:ahLst/>
              <a:cxnLst/>
              <a:rect l="l" t="t" r="r" b="b"/>
              <a:pathLst>
                <a:path w="1552440" h="184484">
                  <a:moveTo>
                    <a:pt x="0" y="0"/>
                  </a:moveTo>
                  <a:lnTo>
                    <a:pt x="1552440" y="0"/>
                  </a:lnTo>
                  <a:lnTo>
                    <a:pt x="1552440" y="184484"/>
                  </a:lnTo>
                  <a:lnTo>
                    <a:pt x="0" y="184484"/>
                  </a:lnTo>
                  <a:close/>
                </a:path>
              </a:pathLst>
            </a:custGeom>
            <a:solidFill>
              <a:srgbClr val="00FFFC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1552440" cy="241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492310" y="6167855"/>
            <a:ext cx="5894420" cy="700461"/>
            <a:chOff x="0" y="0"/>
            <a:chExt cx="1552440" cy="18448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52440" cy="184484"/>
            </a:xfrm>
            <a:custGeom>
              <a:avLst/>
              <a:gdLst/>
              <a:ahLst/>
              <a:cxnLst/>
              <a:rect l="l" t="t" r="r" b="b"/>
              <a:pathLst>
                <a:path w="1552440" h="184484">
                  <a:moveTo>
                    <a:pt x="0" y="0"/>
                  </a:moveTo>
                  <a:lnTo>
                    <a:pt x="1552440" y="0"/>
                  </a:lnTo>
                  <a:lnTo>
                    <a:pt x="1552440" y="184484"/>
                  </a:lnTo>
                  <a:lnTo>
                    <a:pt x="0" y="184484"/>
                  </a:lnTo>
                  <a:close/>
                </a:path>
              </a:pathLst>
            </a:custGeom>
            <a:solidFill>
              <a:srgbClr val="00FFFC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1552440" cy="241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235806" y="3716162"/>
            <a:ext cx="5894420" cy="700461"/>
            <a:chOff x="0" y="0"/>
            <a:chExt cx="1552440" cy="18448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52440" cy="184484"/>
            </a:xfrm>
            <a:custGeom>
              <a:avLst/>
              <a:gdLst/>
              <a:ahLst/>
              <a:cxnLst/>
              <a:rect l="l" t="t" r="r" b="b"/>
              <a:pathLst>
                <a:path w="1552440" h="184484">
                  <a:moveTo>
                    <a:pt x="0" y="0"/>
                  </a:moveTo>
                  <a:lnTo>
                    <a:pt x="1552440" y="0"/>
                  </a:lnTo>
                  <a:lnTo>
                    <a:pt x="1552440" y="184484"/>
                  </a:lnTo>
                  <a:lnTo>
                    <a:pt x="0" y="184484"/>
                  </a:lnTo>
                  <a:close/>
                </a:path>
              </a:pathLst>
            </a:custGeom>
            <a:solidFill>
              <a:srgbClr val="00FFFC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1552440" cy="241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235806" y="6178175"/>
            <a:ext cx="5894420" cy="700461"/>
            <a:chOff x="0" y="0"/>
            <a:chExt cx="1552440" cy="18448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552440" cy="184484"/>
            </a:xfrm>
            <a:custGeom>
              <a:avLst/>
              <a:gdLst/>
              <a:ahLst/>
              <a:cxnLst/>
              <a:rect l="l" t="t" r="r" b="b"/>
              <a:pathLst>
                <a:path w="1552440" h="184484">
                  <a:moveTo>
                    <a:pt x="0" y="0"/>
                  </a:moveTo>
                  <a:lnTo>
                    <a:pt x="1552440" y="0"/>
                  </a:lnTo>
                  <a:lnTo>
                    <a:pt x="1552440" y="184484"/>
                  </a:lnTo>
                  <a:lnTo>
                    <a:pt x="0" y="184484"/>
                  </a:lnTo>
                  <a:close/>
                </a:path>
              </a:pathLst>
            </a:custGeom>
            <a:solidFill>
              <a:srgbClr val="00FFFC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1552440" cy="241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1306433" y="479528"/>
            <a:ext cx="1140480" cy="1140480"/>
          </a:xfrm>
          <a:custGeom>
            <a:avLst/>
            <a:gdLst/>
            <a:ahLst/>
            <a:cxnLst/>
            <a:rect l="l" t="t" r="r" b="b"/>
            <a:pathLst>
              <a:path w="1140480" h="1140480">
                <a:moveTo>
                  <a:pt x="0" y="0"/>
                </a:moveTo>
                <a:lnTo>
                  <a:pt x="1140480" y="0"/>
                </a:lnTo>
                <a:lnTo>
                  <a:pt x="1140480" y="1140480"/>
                </a:lnTo>
                <a:lnTo>
                  <a:pt x="0" y="114048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512513" y="2026260"/>
            <a:ext cx="7631487" cy="1244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3"/>
              </a:lnSpc>
            </a:pPr>
            <a:r>
              <a:rPr lang="en-US" sz="5099" spc="-132">
                <a:solidFill>
                  <a:srgbClr val="FFFFFF"/>
                </a:solidFill>
                <a:latin typeface="Roboto Bold"/>
              </a:rPr>
              <a:t>Requirement Gathering Techniques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492310" y="4505270"/>
            <a:ext cx="5745897" cy="1173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76"/>
              </a:lnSpc>
            </a:pPr>
            <a:r>
              <a:rPr lang="en-US" sz="2269">
                <a:solidFill>
                  <a:srgbClr val="FFFFFF"/>
                </a:solidFill>
                <a:latin typeface="Roboto Bold"/>
              </a:rPr>
              <a:t>This is a data collection method used to gather information from a sample of people or entities, used to gather feedback.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876673" y="5964707"/>
            <a:ext cx="444187" cy="913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75"/>
              </a:lnSpc>
            </a:pPr>
            <a:r>
              <a:rPr lang="en-US" sz="5268">
                <a:solidFill>
                  <a:srgbClr val="FFFFFF"/>
                </a:solidFill>
                <a:latin typeface="Roboto Bold"/>
              </a:rPr>
              <a:t>2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492310" y="6969147"/>
            <a:ext cx="6061039" cy="204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89"/>
              </a:lnSpc>
            </a:pPr>
            <a:r>
              <a:rPr lang="en-US" sz="2349">
                <a:solidFill>
                  <a:srgbClr val="FFFFFF"/>
                </a:solidFill>
                <a:latin typeface="Roboto Bold"/>
              </a:rPr>
              <a:t>This is another method of gathering requirements which involves questioning concerned individuals to get more information about their needs regarding the system.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235806" y="4407680"/>
            <a:ext cx="6359782" cy="163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89"/>
              </a:lnSpc>
            </a:pPr>
            <a:r>
              <a:rPr lang="en-US" sz="2349">
                <a:solidFill>
                  <a:srgbClr val="FFFFFF"/>
                </a:solidFill>
                <a:latin typeface="Roboto Bold"/>
              </a:rPr>
              <a:t>This involves evaluating and understanding strengths, and weaknesses of existing systems providing similar solutions. After these study, we came out with two main existing solutions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235806" y="7011986"/>
            <a:ext cx="6061603" cy="204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89"/>
              </a:lnSpc>
            </a:pPr>
            <a:r>
              <a:rPr lang="en-US" sz="2349">
                <a:solidFill>
                  <a:srgbClr val="FFFFFF"/>
                </a:solidFill>
                <a:latin typeface="Roboto Bold"/>
              </a:rPr>
              <a:t>Observation is particularly useful for understanding user behavior, identifying pain points in processes, and uncovering unmet needs or opportunities for improvement.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562091" y="843076"/>
            <a:ext cx="2401397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Stakeholders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730658" y="479298"/>
            <a:ext cx="2202912" cy="549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3120">
                <a:solidFill>
                  <a:srgbClr val="FFFFFF"/>
                </a:solidFill>
                <a:latin typeface="Roboto Bold"/>
              </a:rPr>
              <a:t>Techniques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619361" y="843076"/>
            <a:ext cx="180911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Results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364638" y="836754"/>
            <a:ext cx="225495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Introduction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5300427" y="836754"/>
            <a:ext cx="2278698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specifications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828929" y="3742548"/>
            <a:ext cx="1836999" cy="62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5"/>
              </a:lnSpc>
            </a:pPr>
            <a:r>
              <a:rPr lang="en-US" sz="3710">
                <a:solidFill>
                  <a:srgbClr val="151B1F"/>
                </a:solidFill>
                <a:latin typeface="Canva Sans Bold"/>
              </a:rPr>
              <a:t>Surveys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828929" y="6130798"/>
            <a:ext cx="2414346" cy="62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5"/>
              </a:lnSpc>
            </a:pPr>
            <a:r>
              <a:rPr lang="en-US" sz="3710">
                <a:solidFill>
                  <a:srgbClr val="151B1F"/>
                </a:solidFill>
                <a:latin typeface="Canva Sans Bold"/>
              </a:rPr>
              <a:t>Interviews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692996" y="3742548"/>
            <a:ext cx="4692641" cy="62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5"/>
              </a:lnSpc>
            </a:pPr>
            <a:r>
              <a:rPr lang="en-US" sz="3710">
                <a:solidFill>
                  <a:srgbClr val="151B1F"/>
                </a:solidFill>
                <a:latin typeface="Canva Sans Bold"/>
              </a:rPr>
              <a:t>Reverse Engineering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762789" y="6170062"/>
            <a:ext cx="2846216" cy="62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5"/>
              </a:lnSpc>
            </a:pPr>
            <a:r>
              <a:rPr lang="en-US" sz="3710">
                <a:solidFill>
                  <a:srgbClr val="151B1F"/>
                </a:solidFill>
                <a:latin typeface="Canva Sans Bold"/>
              </a:rPr>
              <a:t>Observation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B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97147" y="4171690"/>
            <a:ext cx="10173221" cy="10173221"/>
          </a:xfrm>
          <a:custGeom>
            <a:avLst/>
            <a:gdLst/>
            <a:ahLst/>
            <a:cxnLst/>
            <a:rect l="l" t="t" r="r" b="b"/>
            <a:pathLst>
              <a:path w="10173221" h="10173221">
                <a:moveTo>
                  <a:pt x="0" y="0"/>
                </a:moveTo>
                <a:lnTo>
                  <a:pt x="10173221" y="0"/>
                </a:lnTo>
                <a:lnTo>
                  <a:pt x="10173221" y="10173220"/>
                </a:lnTo>
                <a:lnTo>
                  <a:pt x="0" y="10173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58302" y="2010984"/>
            <a:ext cx="17011089" cy="17011089"/>
          </a:xfrm>
          <a:custGeom>
            <a:avLst/>
            <a:gdLst/>
            <a:ahLst/>
            <a:cxnLst/>
            <a:rect l="l" t="t" r="r" b="b"/>
            <a:pathLst>
              <a:path w="17011089" h="17011089">
                <a:moveTo>
                  <a:pt x="0" y="0"/>
                </a:moveTo>
                <a:lnTo>
                  <a:pt x="17011089" y="0"/>
                </a:lnTo>
                <a:lnTo>
                  <a:pt x="17011089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977941" y="1795680"/>
            <a:ext cx="3461836" cy="1393389"/>
          </a:xfrm>
          <a:custGeom>
            <a:avLst/>
            <a:gdLst/>
            <a:ahLst/>
            <a:cxnLst/>
            <a:rect l="l" t="t" r="r" b="b"/>
            <a:pathLst>
              <a:path w="3461836" h="1393389">
                <a:moveTo>
                  <a:pt x="0" y="0"/>
                </a:moveTo>
                <a:lnTo>
                  <a:pt x="3461835" y="0"/>
                </a:lnTo>
                <a:lnTo>
                  <a:pt x="3461835" y="1393388"/>
                </a:lnTo>
                <a:lnTo>
                  <a:pt x="0" y="13933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12513" y="4171690"/>
            <a:ext cx="460678" cy="460678"/>
          </a:xfrm>
          <a:custGeom>
            <a:avLst/>
            <a:gdLst/>
            <a:ahLst/>
            <a:cxnLst/>
            <a:rect l="l" t="t" r="r" b="b"/>
            <a:pathLst>
              <a:path w="460678" h="460678">
                <a:moveTo>
                  <a:pt x="0" y="0"/>
                </a:moveTo>
                <a:lnTo>
                  <a:pt x="460678" y="0"/>
                </a:lnTo>
                <a:lnTo>
                  <a:pt x="460678" y="460678"/>
                </a:lnTo>
                <a:lnTo>
                  <a:pt x="0" y="4606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705803" y="3268425"/>
            <a:ext cx="5873323" cy="4911566"/>
          </a:xfrm>
          <a:custGeom>
            <a:avLst/>
            <a:gdLst/>
            <a:ahLst/>
            <a:cxnLst/>
            <a:rect l="l" t="t" r="r" b="b"/>
            <a:pathLst>
              <a:path w="5873323" h="4911566">
                <a:moveTo>
                  <a:pt x="0" y="0"/>
                </a:moveTo>
                <a:lnTo>
                  <a:pt x="5873323" y="0"/>
                </a:lnTo>
                <a:lnTo>
                  <a:pt x="5873323" y="4911566"/>
                </a:lnTo>
                <a:lnTo>
                  <a:pt x="0" y="49115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4098763" y="1089660"/>
            <a:ext cx="937096" cy="47625"/>
            <a:chOff x="0" y="0"/>
            <a:chExt cx="246807" cy="125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6807" cy="12543"/>
            </a:xfrm>
            <a:custGeom>
              <a:avLst/>
              <a:gdLst/>
              <a:ahLst/>
              <a:cxnLst/>
              <a:rect l="l" t="t" r="r" b="b"/>
              <a:pathLst>
                <a:path w="246807" h="12543">
                  <a:moveTo>
                    <a:pt x="0" y="0"/>
                  </a:moveTo>
                  <a:lnTo>
                    <a:pt x="246807" y="0"/>
                  </a:lnTo>
                  <a:lnTo>
                    <a:pt x="24680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FFFFF"/>
            </a:solidFill>
            <a:ln w="63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46807" cy="50643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416263" y="4051798"/>
            <a:ext cx="6712923" cy="700461"/>
            <a:chOff x="0" y="0"/>
            <a:chExt cx="1768013" cy="18448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68013" cy="184484"/>
            </a:xfrm>
            <a:custGeom>
              <a:avLst/>
              <a:gdLst/>
              <a:ahLst/>
              <a:cxnLst/>
              <a:rect l="l" t="t" r="r" b="b"/>
              <a:pathLst>
                <a:path w="1768013" h="184484">
                  <a:moveTo>
                    <a:pt x="0" y="0"/>
                  </a:moveTo>
                  <a:lnTo>
                    <a:pt x="1768013" y="0"/>
                  </a:lnTo>
                  <a:lnTo>
                    <a:pt x="1768013" y="184484"/>
                  </a:lnTo>
                  <a:lnTo>
                    <a:pt x="0" y="184484"/>
                  </a:lnTo>
                  <a:close/>
                </a:path>
              </a:pathLst>
            </a:custGeom>
            <a:solidFill>
              <a:srgbClr val="00FFF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1768013" cy="241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431077" y="6884853"/>
            <a:ext cx="6698109" cy="700461"/>
            <a:chOff x="0" y="0"/>
            <a:chExt cx="1764111" cy="18448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64111" cy="184484"/>
            </a:xfrm>
            <a:custGeom>
              <a:avLst/>
              <a:gdLst/>
              <a:ahLst/>
              <a:cxnLst/>
              <a:rect l="l" t="t" r="r" b="b"/>
              <a:pathLst>
                <a:path w="1764111" h="184484">
                  <a:moveTo>
                    <a:pt x="0" y="0"/>
                  </a:moveTo>
                  <a:lnTo>
                    <a:pt x="1764111" y="0"/>
                  </a:lnTo>
                  <a:lnTo>
                    <a:pt x="1764111" y="184484"/>
                  </a:lnTo>
                  <a:lnTo>
                    <a:pt x="0" y="184484"/>
                  </a:lnTo>
                  <a:close/>
                </a:path>
              </a:pathLst>
            </a:custGeom>
            <a:solidFill>
              <a:srgbClr val="00FFF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764111" cy="241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512513" y="7004744"/>
            <a:ext cx="460678" cy="460678"/>
          </a:xfrm>
          <a:custGeom>
            <a:avLst/>
            <a:gdLst/>
            <a:ahLst/>
            <a:cxnLst/>
            <a:rect l="l" t="t" r="r" b="b"/>
            <a:pathLst>
              <a:path w="460678" h="460678">
                <a:moveTo>
                  <a:pt x="0" y="0"/>
                </a:moveTo>
                <a:lnTo>
                  <a:pt x="460678" y="0"/>
                </a:lnTo>
                <a:lnTo>
                  <a:pt x="460678" y="460678"/>
                </a:lnTo>
                <a:lnTo>
                  <a:pt x="0" y="4606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742852" y="8302890"/>
            <a:ext cx="2776022" cy="955410"/>
            <a:chOff x="0" y="0"/>
            <a:chExt cx="731133" cy="25163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31133" cy="251631"/>
            </a:xfrm>
            <a:custGeom>
              <a:avLst/>
              <a:gdLst/>
              <a:ahLst/>
              <a:cxnLst/>
              <a:rect l="l" t="t" r="r" b="b"/>
              <a:pathLst>
                <a:path w="731133" h="251631">
                  <a:moveTo>
                    <a:pt x="0" y="0"/>
                  </a:moveTo>
                  <a:lnTo>
                    <a:pt x="731133" y="0"/>
                  </a:lnTo>
                  <a:lnTo>
                    <a:pt x="731133" y="251631"/>
                  </a:lnTo>
                  <a:lnTo>
                    <a:pt x="0" y="251631"/>
                  </a:lnTo>
                  <a:close/>
                </a:path>
              </a:pathLst>
            </a:custGeom>
            <a:solidFill>
              <a:srgbClr val="12A4A2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731133" cy="3278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Roboto Bold"/>
                </a:rPr>
                <a:t>google sheets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499834" y="8259347"/>
            <a:ext cx="2769760" cy="998953"/>
            <a:chOff x="0" y="0"/>
            <a:chExt cx="729484" cy="26309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29484" cy="263099"/>
            </a:xfrm>
            <a:custGeom>
              <a:avLst/>
              <a:gdLst/>
              <a:ahLst/>
              <a:cxnLst/>
              <a:rect l="l" t="t" r="r" b="b"/>
              <a:pathLst>
                <a:path w="729484" h="263099">
                  <a:moveTo>
                    <a:pt x="0" y="0"/>
                  </a:moveTo>
                  <a:lnTo>
                    <a:pt x="729484" y="0"/>
                  </a:lnTo>
                  <a:lnTo>
                    <a:pt x="729484" y="263099"/>
                  </a:lnTo>
                  <a:lnTo>
                    <a:pt x="0" y="263099"/>
                  </a:lnTo>
                  <a:close/>
                </a:path>
              </a:pathLst>
            </a:custGeom>
            <a:solidFill>
              <a:srgbClr val="12A4A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76200"/>
              <a:ext cx="729484" cy="3392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Roboto Bold"/>
                </a:rPr>
                <a:t>Power BI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250554" y="8259347"/>
            <a:ext cx="3139474" cy="998953"/>
            <a:chOff x="0" y="0"/>
            <a:chExt cx="826857" cy="26309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26857" cy="263099"/>
            </a:xfrm>
            <a:custGeom>
              <a:avLst/>
              <a:gdLst/>
              <a:ahLst/>
              <a:cxnLst/>
              <a:rect l="l" t="t" r="r" b="b"/>
              <a:pathLst>
                <a:path w="826857" h="263099">
                  <a:moveTo>
                    <a:pt x="0" y="0"/>
                  </a:moveTo>
                  <a:lnTo>
                    <a:pt x="826857" y="0"/>
                  </a:lnTo>
                  <a:lnTo>
                    <a:pt x="826857" y="263099"/>
                  </a:lnTo>
                  <a:lnTo>
                    <a:pt x="0" y="263099"/>
                  </a:lnTo>
                  <a:close/>
                </a:path>
              </a:pathLst>
            </a:custGeom>
            <a:solidFill>
              <a:srgbClr val="12A4A2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76200"/>
              <a:ext cx="826857" cy="3392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Roboto Bold"/>
                </a:rPr>
                <a:t>Excel</a:t>
              </a:r>
            </a:p>
          </p:txBody>
        </p:sp>
      </p:grpSp>
      <p:sp>
        <p:nvSpPr>
          <p:cNvPr id="26" name="Freeform 26"/>
          <p:cNvSpPr/>
          <p:nvPr/>
        </p:nvSpPr>
        <p:spPr>
          <a:xfrm>
            <a:off x="4607863" y="8612160"/>
            <a:ext cx="802983" cy="380413"/>
          </a:xfrm>
          <a:custGeom>
            <a:avLst/>
            <a:gdLst/>
            <a:ahLst/>
            <a:cxnLst/>
            <a:rect l="l" t="t" r="r" b="b"/>
            <a:pathLst>
              <a:path w="802983" h="380413">
                <a:moveTo>
                  <a:pt x="0" y="0"/>
                </a:moveTo>
                <a:lnTo>
                  <a:pt x="802983" y="0"/>
                </a:lnTo>
                <a:lnTo>
                  <a:pt x="802983" y="380413"/>
                </a:lnTo>
                <a:lnTo>
                  <a:pt x="0" y="38041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8355319" y="8568617"/>
            <a:ext cx="802983" cy="380413"/>
          </a:xfrm>
          <a:custGeom>
            <a:avLst/>
            <a:gdLst/>
            <a:ahLst/>
            <a:cxnLst/>
            <a:rect l="l" t="t" r="r" b="b"/>
            <a:pathLst>
              <a:path w="802983" h="380413">
                <a:moveTo>
                  <a:pt x="0" y="0"/>
                </a:moveTo>
                <a:lnTo>
                  <a:pt x="802983" y="0"/>
                </a:lnTo>
                <a:lnTo>
                  <a:pt x="802983" y="380413"/>
                </a:lnTo>
                <a:lnTo>
                  <a:pt x="0" y="38041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108492" y="429133"/>
            <a:ext cx="1268719" cy="1268719"/>
          </a:xfrm>
          <a:custGeom>
            <a:avLst/>
            <a:gdLst/>
            <a:ahLst/>
            <a:cxnLst/>
            <a:rect l="l" t="t" r="r" b="b"/>
            <a:pathLst>
              <a:path w="1268719" h="1268719">
                <a:moveTo>
                  <a:pt x="0" y="0"/>
                </a:moveTo>
                <a:lnTo>
                  <a:pt x="1268720" y="0"/>
                </a:lnTo>
                <a:lnTo>
                  <a:pt x="1268720" y="1268719"/>
                </a:lnTo>
                <a:lnTo>
                  <a:pt x="0" y="126871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512513" y="2505931"/>
            <a:ext cx="6756395" cy="68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76"/>
              </a:lnSpc>
            </a:pPr>
            <a:r>
              <a:rPr lang="en-US" sz="5400" spc="-140">
                <a:solidFill>
                  <a:srgbClr val="FFFFFF"/>
                </a:solidFill>
                <a:latin typeface="Roboto Bold"/>
              </a:rPr>
              <a:t>Results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619593" y="822007"/>
            <a:ext cx="2401397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Stakeholders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025080" y="836754"/>
            <a:ext cx="180911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Techniques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619361" y="352933"/>
            <a:ext cx="1809114" cy="549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3120">
                <a:solidFill>
                  <a:srgbClr val="FFFFFF"/>
                </a:solidFill>
                <a:latin typeface="Roboto Bold"/>
              </a:rPr>
              <a:t>Results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364638" y="836754"/>
            <a:ext cx="225495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Introduction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5300427" y="836754"/>
            <a:ext cx="2278698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specifications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551407" y="4185873"/>
            <a:ext cx="5311384" cy="53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0"/>
              </a:lnSpc>
            </a:pPr>
            <a:r>
              <a:rPr lang="en-US" sz="4245" spc="-110">
                <a:solidFill>
                  <a:srgbClr val="1F272C"/>
                </a:solidFill>
                <a:latin typeface="Roboto Bold"/>
              </a:rPr>
              <a:t>Results Observation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416263" y="4859389"/>
            <a:ext cx="7203330" cy="17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Roboto Bold"/>
              </a:rPr>
              <a:t>After gathering  data from diverse stakeholders, we had the role to analyse the data. This  was done to have a clear understanding of our system and produce a quality product.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551407" y="6989628"/>
            <a:ext cx="5311384" cy="53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0"/>
              </a:lnSpc>
            </a:pPr>
            <a:r>
              <a:rPr lang="en-US" sz="4245" spc="-110">
                <a:solidFill>
                  <a:srgbClr val="1F272C"/>
                </a:solidFill>
                <a:latin typeface="Roboto Bold"/>
              </a:rPr>
              <a:t>Tools for Observation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B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1523860"/>
            <a:ext cx="17011089" cy="17011089"/>
          </a:xfrm>
          <a:custGeom>
            <a:avLst/>
            <a:gdLst/>
            <a:ahLst/>
            <a:cxnLst/>
            <a:rect l="l" t="t" r="r" b="b"/>
            <a:pathLst>
              <a:path w="17011089" h="17011089">
                <a:moveTo>
                  <a:pt x="0" y="0"/>
                </a:moveTo>
                <a:lnTo>
                  <a:pt x="17011089" y="0"/>
                </a:lnTo>
                <a:lnTo>
                  <a:pt x="17011089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107955" y="-9533254"/>
            <a:ext cx="16376864" cy="16376864"/>
          </a:xfrm>
          <a:custGeom>
            <a:avLst/>
            <a:gdLst/>
            <a:ahLst/>
            <a:cxnLst/>
            <a:rect l="l" t="t" r="r" b="b"/>
            <a:pathLst>
              <a:path w="16376864" h="16376864">
                <a:moveTo>
                  <a:pt x="0" y="0"/>
                </a:moveTo>
                <a:lnTo>
                  <a:pt x="16376863" y="0"/>
                </a:lnTo>
                <a:lnTo>
                  <a:pt x="16376863" y="16376864"/>
                </a:lnTo>
                <a:lnTo>
                  <a:pt x="0" y="16376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512513" y="8236263"/>
            <a:ext cx="2265634" cy="835414"/>
            <a:chOff x="0" y="0"/>
            <a:chExt cx="596710" cy="2200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6710" cy="220027"/>
            </a:xfrm>
            <a:custGeom>
              <a:avLst/>
              <a:gdLst/>
              <a:ahLst/>
              <a:cxnLst/>
              <a:rect l="l" t="t" r="r" b="b"/>
              <a:pathLst>
                <a:path w="596710" h="220027">
                  <a:moveTo>
                    <a:pt x="110013" y="0"/>
                  </a:moveTo>
                  <a:lnTo>
                    <a:pt x="486697" y="0"/>
                  </a:lnTo>
                  <a:cubicBezTo>
                    <a:pt x="547456" y="0"/>
                    <a:pt x="596710" y="49255"/>
                    <a:pt x="596710" y="110013"/>
                  </a:cubicBezTo>
                  <a:lnTo>
                    <a:pt x="596710" y="110013"/>
                  </a:lnTo>
                  <a:cubicBezTo>
                    <a:pt x="596710" y="170772"/>
                    <a:pt x="547456" y="220027"/>
                    <a:pt x="486697" y="220027"/>
                  </a:cubicBezTo>
                  <a:lnTo>
                    <a:pt x="110013" y="220027"/>
                  </a:lnTo>
                  <a:cubicBezTo>
                    <a:pt x="49255" y="220027"/>
                    <a:pt x="0" y="170772"/>
                    <a:pt x="0" y="110013"/>
                  </a:cubicBezTo>
                  <a:lnTo>
                    <a:pt x="0" y="110013"/>
                  </a:lnTo>
                  <a:cubicBezTo>
                    <a:pt x="0" y="49255"/>
                    <a:pt x="49255" y="0"/>
                    <a:pt x="110013" y="0"/>
                  </a:cubicBezTo>
                  <a:close/>
                </a:path>
              </a:pathLst>
            </a:custGeom>
            <a:solidFill>
              <a:srgbClr val="47555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96710" cy="258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3227326" y="8518078"/>
            <a:ext cx="218106" cy="271783"/>
          </a:xfrm>
          <a:custGeom>
            <a:avLst/>
            <a:gdLst/>
            <a:ahLst/>
            <a:cxnLst/>
            <a:rect l="l" t="t" r="r" b="b"/>
            <a:pathLst>
              <a:path w="218106" h="271783">
                <a:moveTo>
                  <a:pt x="218106" y="0"/>
                </a:moveTo>
                <a:lnTo>
                  <a:pt x="0" y="0"/>
                </a:lnTo>
                <a:lnTo>
                  <a:pt x="0" y="271784"/>
                </a:lnTo>
                <a:lnTo>
                  <a:pt x="218106" y="271784"/>
                </a:lnTo>
                <a:lnTo>
                  <a:pt x="21810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3931207" y="8236263"/>
            <a:ext cx="2265634" cy="835414"/>
            <a:chOff x="0" y="0"/>
            <a:chExt cx="596710" cy="2200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6710" cy="220027"/>
            </a:xfrm>
            <a:custGeom>
              <a:avLst/>
              <a:gdLst/>
              <a:ahLst/>
              <a:cxnLst/>
              <a:rect l="l" t="t" r="r" b="b"/>
              <a:pathLst>
                <a:path w="596710" h="220027">
                  <a:moveTo>
                    <a:pt x="110013" y="0"/>
                  </a:moveTo>
                  <a:lnTo>
                    <a:pt x="486697" y="0"/>
                  </a:lnTo>
                  <a:cubicBezTo>
                    <a:pt x="547456" y="0"/>
                    <a:pt x="596710" y="49255"/>
                    <a:pt x="596710" y="110013"/>
                  </a:cubicBezTo>
                  <a:lnTo>
                    <a:pt x="596710" y="110013"/>
                  </a:lnTo>
                  <a:cubicBezTo>
                    <a:pt x="596710" y="170772"/>
                    <a:pt x="547456" y="220027"/>
                    <a:pt x="486697" y="220027"/>
                  </a:cubicBezTo>
                  <a:lnTo>
                    <a:pt x="110013" y="220027"/>
                  </a:lnTo>
                  <a:cubicBezTo>
                    <a:pt x="49255" y="220027"/>
                    <a:pt x="0" y="170772"/>
                    <a:pt x="0" y="110013"/>
                  </a:cubicBezTo>
                  <a:lnTo>
                    <a:pt x="0" y="110013"/>
                  </a:lnTo>
                  <a:cubicBezTo>
                    <a:pt x="0" y="49255"/>
                    <a:pt x="49255" y="0"/>
                    <a:pt x="110013" y="0"/>
                  </a:cubicBezTo>
                  <a:close/>
                </a:path>
              </a:pathLst>
            </a:custGeom>
            <a:solidFill>
              <a:srgbClr val="00FFF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96710" cy="258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4114663" y="8528236"/>
            <a:ext cx="218106" cy="271783"/>
          </a:xfrm>
          <a:custGeom>
            <a:avLst/>
            <a:gdLst/>
            <a:ahLst/>
            <a:cxnLst/>
            <a:rect l="l" t="t" r="r" b="b"/>
            <a:pathLst>
              <a:path w="218106" h="271783">
                <a:moveTo>
                  <a:pt x="0" y="0"/>
                </a:moveTo>
                <a:lnTo>
                  <a:pt x="218107" y="0"/>
                </a:lnTo>
                <a:lnTo>
                  <a:pt x="218107" y="271784"/>
                </a:lnTo>
                <a:lnTo>
                  <a:pt x="0" y="2717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12513" y="1888899"/>
            <a:ext cx="3179054" cy="1812061"/>
          </a:xfrm>
          <a:custGeom>
            <a:avLst/>
            <a:gdLst/>
            <a:ahLst/>
            <a:cxnLst/>
            <a:rect l="l" t="t" r="r" b="b"/>
            <a:pathLst>
              <a:path w="3179054" h="1812061">
                <a:moveTo>
                  <a:pt x="0" y="0"/>
                </a:moveTo>
                <a:lnTo>
                  <a:pt x="3179054" y="0"/>
                </a:lnTo>
                <a:lnTo>
                  <a:pt x="3179054" y="1812061"/>
                </a:lnTo>
                <a:lnTo>
                  <a:pt x="0" y="181206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66663" y="4006918"/>
            <a:ext cx="1891700" cy="1813667"/>
          </a:xfrm>
          <a:custGeom>
            <a:avLst/>
            <a:gdLst/>
            <a:ahLst/>
            <a:cxnLst/>
            <a:rect l="l" t="t" r="r" b="b"/>
            <a:pathLst>
              <a:path w="1891700" h="1813667">
                <a:moveTo>
                  <a:pt x="0" y="0"/>
                </a:moveTo>
                <a:lnTo>
                  <a:pt x="1891700" y="0"/>
                </a:lnTo>
                <a:lnTo>
                  <a:pt x="1891700" y="1813667"/>
                </a:lnTo>
                <a:lnTo>
                  <a:pt x="0" y="181366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602283" y="2092269"/>
            <a:ext cx="4700299" cy="7937136"/>
          </a:xfrm>
          <a:custGeom>
            <a:avLst/>
            <a:gdLst/>
            <a:ahLst/>
            <a:cxnLst/>
            <a:rect l="l" t="t" r="r" b="b"/>
            <a:pathLst>
              <a:path w="4700299" h="7937136">
                <a:moveTo>
                  <a:pt x="0" y="0"/>
                </a:moveTo>
                <a:lnTo>
                  <a:pt x="4700300" y="0"/>
                </a:lnTo>
                <a:lnTo>
                  <a:pt x="4700300" y="7937136"/>
                </a:lnTo>
                <a:lnTo>
                  <a:pt x="0" y="793713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3493083" y="2092269"/>
            <a:ext cx="4273520" cy="7921215"/>
          </a:xfrm>
          <a:custGeom>
            <a:avLst/>
            <a:gdLst/>
            <a:ahLst/>
            <a:cxnLst/>
            <a:rect l="l" t="t" r="r" b="b"/>
            <a:pathLst>
              <a:path w="4273520" h="7921215">
                <a:moveTo>
                  <a:pt x="0" y="0"/>
                </a:moveTo>
                <a:lnTo>
                  <a:pt x="4273520" y="0"/>
                </a:lnTo>
                <a:lnTo>
                  <a:pt x="4273520" y="7921215"/>
                </a:lnTo>
                <a:lnTo>
                  <a:pt x="0" y="792121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12657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28700" y="322697"/>
            <a:ext cx="1261402" cy="1261402"/>
          </a:xfrm>
          <a:custGeom>
            <a:avLst/>
            <a:gdLst/>
            <a:ahLst/>
            <a:cxnLst/>
            <a:rect l="l" t="t" r="r" b="b"/>
            <a:pathLst>
              <a:path w="1261402" h="1261402">
                <a:moveTo>
                  <a:pt x="0" y="0"/>
                </a:moveTo>
                <a:lnTo>
                  <a:pt x="1261402" y="0"/>
                </a:lnTo>
                <a:lnTo>
                  <a:pt x="1261402" y="1261402"/>
                </a:lnTo>
                <a:lnTo>
                  <a:pt x="0" y="126140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645330" y="4168843"/>
            <a:ext cx="6455124" cy="1617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96"/>
              </a:lnSpc>
            </a:pPr>
            <a:r>
              <a:rPr lang="en-US" sz="6592" spc="-171">
                <a:solidFill>
                  <a:srgbClr val="FFFFFF"/>
                </a:solidFill>
                <a:latin typeface="Roboto Bold"/>
              </a:rPr>
              <a:t>Google Sheet Observation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12513" y="5882348"/>
            <a:ext cx="6161669" cy="209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3"/>
              </a:lnSpc>
            </a:pPr>
            <a:r>
              <a:rPr lang="en-US" sz="2395">
                <a:solidFill>
                  <a:srgbClr val="FFFFFF"/>
                </a:solidFill>
                <a:latin typeface="Roboto"/>
              </a:rPr>
              <a:t>Google sheet was created to ease communication with stakeholders and provide fast response. It helped us get variety of data from the questions since users had different perspectives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24467" y="8441878"/>
            <a:ext cx="1502858" cy="398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Roboto Bold"/>
              </a:rPr>
              <a:t>Previous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513745" y="8441878"/>
            <a:ext cx="1399255" cy="398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151B1F"/>
                </a:solidFill>
                <a:latin typeface="Roboto Bold"/>
              </a:rPr>
              <a:t>Next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619593" y="822007"/>
            <a:ext cx="2401397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Stakeholders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025080" y="836754"/>
            <a:ext cx="180911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Techniques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619361" y="352933"/>
            <a:ext cx="1809114" cy="549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3120">
                <a:solidFill>
                  <a:srgbClr val="FFFFFF"/>
                </a:solidFill>
                <a:latin typeface="Roboto Bold"/>
              </a:rPr>
              <a:t>Results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364638" y="836754"/>
            <a:ext cx="225495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Introduction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300427" y="836754"/>
            <a:ext cx="2278698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specifications</a:t>
            </a:r>
          </a:p>
        </p:txBody>
      </p:sp>
      <p:grpSp>
        <p:nvGrpSpPr>
          <p:cNvPr id="26" name="Group 6">
            <a:extLst>
              <a:ext uri="{FF2B5EF4-FFF2-40B4-BE49-F238E27FC236}">
                <a16:creationId xmlns:a16="http://schemas.microsoft.com/office/drawing/2014/main" id="{7C4F14CC-AA00-4CBC-A6F0-AF431D2D0F49}"/>
              </a:ext>
            </a:extLst>
          </p:cNvPr>
          <p:cNvGrpSpPr/>
          <p:nvPr/>
        </p:nvGrpSpPr>
        <p:grpSpPr>
          <a:xfrm>
            <a:off x="14098763" y="1089660"/>
            <a:ext cx="937096" cy="47625"/>
            <a:chOff x="0" y="0"/>
            <a:chExt cx="246807" cy="12543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907B46B2-ED06-4D7F-BB20-5D503C347D34}"/>
                </a:ext>
              </a:extLst>
            </p:cNvPr>
            <p:cNvSpPr/>
            <p:nvPr/>
          </p:nvSpPr>
          <p:spPr>
            <a:xfrm>
              <a:off x="0" y="0"/>
              <a:ext cx="246807" cy="12543"/>
            </a:xfrm>
            <a:custGeom>
              <a:avLst/>
              <a:gdLst/>
              <a:ahLst/>
              <a:cxnLst/>
              <a:rect l="l" t="t" r="r" b="b"/>
              <a:pathLst>
                <a:path w="246807" h="12543">
                  <a:moveTo>
                    <a:pt x="0" y="0"/>
                  </a:moveTo>
                  <a:lnTo>
                    <a:pt x="246807" y="0"/>
                  </a:lnTo>
                  <a:lnTo>
                    <a:pt x="24680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FFFFF"/>
            </a:solidFill>
            <a:ln w="63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1388CDB-12CF-477E-889E-8AF8D3654784}"/>
                </a:ext>
              </a:extLst>
            </p:cNvPr>
            <p:cNvSpPr txBox="1"/>
            <p:nvPr/>
          </p:nvSpPr>
          <p:spPr>
            <a:xfrm>
              <a:off x="0" y="-38100"/>
              <a:ext cx="246807" cy="50643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B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4098" y="3505363"/>
            <a:ext cx="10173221" cy="10173221"/>
          </a:xfrm>
          <a:custGeom>
            <a:avLst/>
            <a:gdLst/>
            <a:ahLst/>
            <a:cxnLst/>
            <a:rect l="l" t="t" r="r" b="b"/>
            <a:pathLst>
              <a:path w="10173221" h="10173221">
                <a:moveTo>
                  <a:pt x="0" y="0"/>
                </a:moveTo>
                <a:lnTo>
                  <a:pt x="10173221" y="0"/>
                </a:lnTo>
                <a:lnTo>
                  <a:pt x="10173221" y="10173221"/>
                </a:lnTo>
                <a:lnTo>
                  <a:pt x="0" y="10173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800289" y="8329209"/>
            <a:ext cx="17011089" cy="17011089"/>
          </a:xfrm>
          <a:custGeom>
            <a:avLst/>
            <a:gdLst/>
            <a:ahLst/>
            <a:cxnLst/>
            <a:rect l="l" t="t" r="r" b="b"/>
            <a:pathLst>
              <a:path w="17011089" h="17011089">
                <a:moveTo>
                  <a:pt x="0" y="0"/>
                </a:moveTo>
                <a:lnTo>
                  <a:pt x="17011089" y="0"/>
                </a:lnTo>
                <a:lnTo>
                  <a:pt x="17011089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8107955" y="-9365412"/>
            <a:ext cx="16376864" cy="16376864"/>
          </a:xfrm>
          <a:custGeom>
            <a:avLst/>
            <a:gdLst/>
            <a:ahLst/>
            <a:cxnLst/>
            <a:rect l="l" t="t" r="r" b="b"/>
            <a:pathLst>
              <a:path w="16376864" h="16376864">
                <a:moveTo>
                  <a:pt x="0" y="0"/>
                </a:moveTo>
                <a:lnTo>
                  <a:pt x="16376863" y="0"/>
                </a:lnTo>
                <a:lnTo>
                  <a:pt x="16376863" y="16376864"/>
                </a:lnTo>
                <a:lnTo>
                  <a:pt x="0" y="163768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12513" y="3003676"/>
            <a:ext cx="1350685" cy="1045092"/>
          </a:xfrm>
          <a:custGeom>
            <a:avLst/>
            <a:gdLst/>
            <a:ahLst/>
            <a:cxnLst/>
            <a:rect l="l" t="t" r="r" b="b"/>
            <a:pathLst>
              <a:path w="1350685" h="1045092">
                <a:moveTo>
                  <a:pt x="0" y="0"/>
                </a:moveTo>
                <a:lnTo>
                  <a:pt x="1350685" y="0"/>
                </a:lnTo>
                <a:lnTo>
                  <a:pt x="1350685" y="1045093"/>
                </a:lnTo>
                <a:lnTo>
                  <a:pt x="0" y="10450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4098762" y="1036280"/>
            <a:ext cx="937096" cy="47625"/>
            <a:chOff x="0" y="0"/>
            <a:chExt cx="246807" cy="1254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6807" cy="12543"/>
            </a:xfrm>
            <a:custGeom>
              <a:avLst/>
              <a:gdLst/>
              <a:ahLst/>
              <a:cxnLst/>
              <a:rect l="l" t="t" r="r" b="b"/>
              <a:pathLst>
                <a:path w="246807" h="12543">
                  <a:moveTo>
                    <a:pt x="0" y="0"/>
                  </a:moveTo>
                  <a:lnTo>
                    <a:pt x="246807" y="0"/>
                  </a:lnTo>
                  <a:lnTo>
                    <a:pt x="24680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46807" cy="50643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12513" y="4274699"/>
            <a:ext cx="6455124" cy="45719"/>
            <a:chOff x="0" y="0"/>
            <a:chExt cx="1700115" cy="125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00115" cy="12543"/>
            </a:xfrm>
            <a:custGeom>
              <a:avLst/>
              <a:gdLst/>
              <a:ahLst/>
              <a:cxnLst/>
              <a:rect l="l" t="t" r="r" b="b"/>
              <a:pathLst>
                <a:path w="1700115" h="12543">
                  <a:moveTo>
                    <a:pt x="0" y="0"/>
                  </a:moveTo>
                  <a:lnTo>
                    <a:pt x="1700115" y="0"/>
                  </a:lnTo>
                  <a:lnTo>
                    <a:pt x="1700115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700115" cy="50643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9311787" y="2292406"/>
            <a:ext cx="8366613" cy="6299568"/>
          </a:xfrm>
          <a:custGeom>
            <a:avLst/>
            <a:gdLst/>
            <a:ahLst/>
            <a:cxnLst/>
            <a:rect l="l" t="t" r="r" b="b"/>
            <a:pathLst>
              <a:path w="8366613" h="6299568">
                <a:moveTo>
                  <a:pt x="0" y="0"/>
                </a:moveTo>
                <a:lnTo>
                  <a:pt x="8366614" y="0"/>
                </a:lnTo>
                <a:lnTo>
                  <a:pt x="8366614" y="6299568"/>
                </a:lnTo>
                <a:lnTo>
                  <a:pt x="0" y="62995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133628" y="7011452"/>
            <a:ext cx="2462021" cy="3146353"/>
          </a:xfrm>
          <a:custGeom>
            <a:avLst/>
            <a:gdLst/>
            <a:ahLst/>
            <a:cxnLst/>
            <a:rect l="l" t="t" r="r" b="b"/>
            <a:pathLst>
              <a:path w="2462021" h="3146353">
                <a:moveTo>
                  <a:pt x="0" y="0"/>
                </a:moveTo>
                <a:lnTo>
                  <a:pt x="2462021" y="0"/>
                </a:lnTo>
                <a:lnTo>
                  <a:pt x="2462021" y="3146353"/>
                </a:lnTo>
                <a:lnTo>
                  <a:pt x="0" y="314635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57741" y="429133"/>
            <a:ext cx="1309544" cy="1309544"/>
          </a:xfrm>
          <a:custGeom>
            <a:avLst/>
            <a:gdLst/>
            <a:ahLst/>
            <a:cxnLst/>
            <a:rect l="l" t="t" r="r" b="b"/>
            <a:pathLst>
              <a:path w="1309544" h="1309544">
                <a:moveTo>
                  <a:pt x="0" y="0"/>
                </a:moveTo>
                <a:lnTo>
                  <a:pt x="1309544" y="0"/>
                </a:lnTo>
                <a:lnTo>
                  <a:pt x="1309544" y="1309544"/>
                </a:lnTo>
                <a:lnTo>
                  <a:pt x="0" y="13095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863198" y="2905815"/>
            <a:ext cx="6756395" cy="1321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76"/>
              </a:lnSpc>
            </a:pPr>
            <a:r>
              <a:rPr lang="en-US" sz="5400" spc="-140">
                <a:solidFill>
                  <a:srgbClr val="FFFFFF"/>
                </a:solidFill>
                <a:latin typeface="Roboto Bold"/>
              </a:rPr>
              <a:t>Refining the Data using Power BI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12513" y="4495626"/>
            <a:ext cx="6455124" cy="2734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Roboto"/>
              </a:rPr>
              <a:t>Power BI is a tool used to refine data ie data visualisation, data intergration and data analysis from diverse sources. </a:t>
            </a: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Roboto"/>
              </a:rPr>
              <a:t>This helped use to visualise clearly what requirements are important in our system from the stakeholders.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619593" y="822007"/>
            <a:ext cx="2401397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Stakeholders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025080" y="836754"/>
            <a:ext cx="180911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Techniques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619361" y="352933"/>
            <a:ext cx="1809114" cy="549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3120">
                <a:solidFill>
                  <a:srgbClr val="FFFFFF"/>
                </a:solidFill>
                <a:latin typeface="Roboto Bold"/>
              </a:rPr>
              <a:t>Results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364638" y="836754"/>
            <a:ext cx="225495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Introduction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300427" y="836754"/>
            <a:ext cx="2278698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Roboto"/>
              </a:rPr>
              <a:t>Documentation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B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732900" y="2971696"/>
            <a:ext cx="1559226" cy="1216197"/>
          </a:xfrm>
          <a:custGeom>
            <a:avLst/>
            <a:gdLst/>
            <a:ahLst/>
            <a:cxnLst/>
            <a:rect l="l" t="t" r="r" b="b"/>
            <a:pathLst>
              <a:path w="1559226" h="1216197">
                <a:moveTo>
                  <a:pt x="0" y="0"/>
                </a:moveTo>
                <a:lnTo>
                  <a:pt x="1559226" y="0"/>
                </a:lnTo>
                <a:lnTo>
                  <a:pt x="1559226" y="1216197"/>
                </a:lnTo>
                <a:lnTo>
                  <a:pt x="0" y="1216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4098763" y="1089660"/>
            <a:ext cx="937096" cy="47625"/>
            <a:chOff x="0" y="0"/>
            <a:chExt cx="246807" cy="125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6807" cy="12543"/>
            </a:xfrm>
            <a:custGeom>
              <a:avLst/>
              <a:gdLst/>
              <a:ahLst/>
              <a:cxnLst/>
              <a:rect l="l" t="t" r="r" b="b"/>
              <a:pathLst>
                <a:path w="246807" h="12543">
                  <a:moveTo>
                    <a:pt x="0" y="0"/>
                  </a:moveTo>
                  <a:lnTo>
                    <a:pt x="246807" y="0"/>
                  </a:lnTo>
                  <a:lnTo>
                    <a:pt x="24680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FFFFF"/>
            </a:solidFill>
            <a:ln w="63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46807" cy="50643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857357" y="4634979"/>
            <a:ext cx="11228213" cy="4840993"/>
          </a:xfrm>
          <a:custGeom>
            <a:avLst/>
            <a:gdLst/>
            <a:ahLst/>
            <a:cxnLst/>
            <a:rect l="l" t="t" r="r" b="b"/>
            <a:pathLst>
              <a:path w="11228213" h="4840993">
                <a:moveTo>
                  <a:pt x="0" y="0"/>
                </a:moveTo>
                <a:lnTo>
                  <a:pt x="11228213" y="0"/>
                </a:lnTo>
                <a:lnTo>
                  <a:pt x="11228213" y="4840993"/>
                </a:lnTo>
                <a:lnTo>
                  <a:pt x="0" y="48409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32900" y="499756"/>
            <a:ext cx="1405516" cy="1405516"/>
          </a:xfrm>
          <a:custGeom>
            <a:avLst/>
            <a:gdLst/>
            <a:ahLst/>
            <a:cxnLst/>
            <a:rect l="l" t="t" r="r" b="b"/>
            <a:pathLst>
              <a:path w="1405516" h="1405516">
                <a:moveTo>
                  <a:pt x="0" y="0"/>
                </a:moveTo>
                <a:lnTo>
                  <a:pt x="1405515" y="0"/>
                </a:lnTo>
                <a:lnTo>
                  <a:pt x="1405515" y="1405516"/>
                </a:lnTo>
                <a:lnTo>
                  <a:pt x="0" y="1405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568339" y="2930156"/>
            <a:ext cx="7946174" cy="1428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18"/>
              </a:lnSpc>
            </a:pPr>
            <a:r>
              <a:rPr lang="en-US" sz="5764" spc="-149">
                <a:solidFill>
                  <a:srgbClr val="FFFFFF"/>
                </a:solidFill>
                <a:latin typeface="Roboto Bold"/>
              </a:rPr>
              <a:t>Visualising Prefered</a:t>
            </a:r>
          </a:p>
          <a:p>
            <a:pPr algn="just">
              <a:lnSpc>
                <a:spcPts val="5418"/>
              </a:lnSpc>
            </a:pPr>
            <a:r>
              <a:rPr lang="en-US" sz="5764" spc="-149">
                <a:solidFill>
                  <a:srgbClr val="FFFFFF"/>
                </a:solidFill>
                <a:latin typeface="Roboto Bold"/>
              </a:rPr>
              <a:t>Functionalities with Excel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4649540"/>
            <a:ext cx="5359641" cy="410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Roboto"/>
              </a:rPr>
              <a:t>Excel is a versatile tool for data gathering, organization, and analysis through spreadsheets, offering easy manipulation and visualization of data.</a:t>
            </a: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Roboto"/>
              </a:rPr>
              <a:t>Excel helps us figure out which features are most important to the stakeholders in a clear, organized way.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19593" y="822007"/>
            <a:ext cx="2401397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Stakeholders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025080" y="836754"/>
            <a:ext cx="180911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Techniques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619361" y="352933"/>
            <a:ext cx="1809114" cy="549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3120">
                <a:solidFill>
                  <a:srgbClr val="FFFFFF"/>
                </a:solidFill>
                <a:latin typeface="Roboto Bold"/>
              </a:rPr>
              <a:t>Results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64638" y="836754"/>
            <a:ext cx="225495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Introduction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300427" y="836754"/>
            <a:ext cx="2278698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specifications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568</Words>
  <Application>Microsoft Office PowerPoint</Application>
  <PresentationFormat>Custom</PresentationFormat>
  <Paragraphs>125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Helvetica World Bold</vt:lpstr>
      <vt:lpstr>Canva Sans Bold</vt:lpstr>
      <vt:lpstr>Arial</vt:lpstr>
      <vt:lpstr>Roboto Bold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Grey and Green Neon Modern Bold Payment Mobile App Presentation</dc:title>
  <dc:creator>Agafina</dc:creator>
  <cp:lastModifiedBy>Agafina Atsafac</cp:lastModifiedBy>
  <cp:revision>3</cp:revision>
  <dcterms:created xsi:type="dcterms:W3CDTF">2006-08-16T00:00:00Z</dcterms:created>
  <dcterms:modified xsi:type="dcterms:W3CDTF">2024-04-22T14:12:50Z</dcterms:modified>
  <dc:identifier>DAGDIJ5iZZ4</dc:identifier>
</cp:coreProperties>
</file>